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7" r:id="rId3"/>
    <p:sldMasterId id="2147483699" r:id="rId4"/>
    <p:sldMasterId id="2147483726" r:id="rId5"/>
    <p:sldMasterId id="2147483776" r:id="rId6"/>
    <p:sldMasterId id="2147483791" r:id="rId7"/>
    <p:sldMasterId id="2147483806" r:id="rId8"/>
    <p:sldMasterId id="2147483821" r:id="rId9"/>
  </p:sldMasterIdLst>
  <p:notesMasterIdLst>
    <p:notesMasterId r:id="rId42"/>
  </p:notesMasterIdLst>
  <p:handoutMasterIdLst>
    <p:handoutMasterId r:id="rId43"/>
  </p:handoutMasterIdLst>
  <p:sldIdLst>
    <p:sldId id="256" r:id="rId10"/>
    <p:sldId id="257" r:id="rId11"/>
    <p:sldId id="259" r:id="rId12"/>
    <p:sldId id="262" r:id="rId13"/>
    <p:sldId id="265" r:id="rId14"/>
    <p:sldId id="263" r:id="rId15"/>
    <p:sldId id="280" r:id="rId16"/>
    <p:sldId id="260" r:id="rId17"/>
    <p:sldId id="283" r:id="rId18"/>
    <p:sldId id="284" r:id="rId19"/>
    <p:sldId id="288" r:id="rId20"/>
    <p:sldId id="285" r:id="rId21"/>
    <p:sldId id="289" r:id="rId22"/>
    <p:sldId id="290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3" r:id="rId32"/>
    <p:sldId id="304" r:id="rId33"/>
    <p:sldId id="320" r:id="rId34"/>
    <p:sldId id="307" r:id="rId35"/>
    <p:sldId id="308" r:id="rId36"/>
    <p:sldId id="309" r:id="rId37"/>
    <p:sldId id="310" r:id="rId38"/>
    <p:sldId id="318" r:id="rId39"/>
    <p:sldId id="317" r:id="rId40"/>
    <p:sldId id="319" r:id="rId41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6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F6F54FB-6A3F-4378-B338-5595B6AB83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2BF520A-4DB8-442B-BFB5-27E580BAB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6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B5BBC61-9499-437A-A744-19056A996DE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187B650-25A5-4232-9916-925B4F616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7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7B650-25A5-4232-9916-925B4F6167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2F15E-2004-4B66-8076-9FBAE31DA24C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C5E29-4E0E-4F0E-9C7B-422FB1FA176C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1FEE3-5555-4E19-8385-247C4A729979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DF18C-96B1-4945-8796-3A5EE14FF41D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6EEE6-D574-406D-B631-18401664C02F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2A633-38AF-477B-ACB5-97E7131AC5A7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B1EF7-9DAC-4322-A2B4-688C9F29EC70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ABF57-D637-477A-984C-B10595B9CFE4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Figure 15: American Troops at the Western Front, 1918 ©Houghton Mifflin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4925A-E4B7-459F-A616-FA14BE2F4DC1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500"/>
              <a:t>Map 22.2 U.S Participation on the Western Front, 1918 (p. 644)© Bedford St. Martin’s</a:t>
            </a: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A57BB-84B3-46F3-810F-A134EDC1201D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9666" indent="-292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8718" indent="-2337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6205" indent="-2337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3692" indent="-2337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1179" indent="-2337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8666" indent="-2337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06153" indent="-2337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73640" indent="-2337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BCA3D2-85AF-41FC-A418-B61B3A600288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75C5F-B269-499E-AE53-843C61317C77}" type="slidenum">
              <a:rPr lang="en-US" altLang="en-US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Figure 31.1: Approximate Comparative Losses in World War I ©Houghton Mifflin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72052-D38D-47F0-9B9F-2E90F49940B1}" type="slidenum">
              <a:rPr lang="en-US" altLang="en-US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092EE-23D6-4932-B9D4-32E758CFAC90}" type="slidenum">
              <a:rPr lang="en-US" altLang="en-US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0B6A5-3332-42F2-B2DC-907BE571BA1D}" type="slidenum">
              <a:rPr lang="en-US" altLang="en-US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435" y="4421823"/>
            <a:ext cx="517239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Map: Europe at War, 1914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B44DD-58CC-4487-A107-7E7C89A05AFF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19FEA-C7E9-4ACE-9614-A448884CE003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A77AB-36FF-4093-9961-C51533EDA557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68F85-72BF-4639-A1A4-934EF225AFC9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01069-AFDE-4715-8D91-19673F9755F9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0F716-1C0B-49BC-AB55-D2452AF45180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7BC91-728A-4CC8-9F47-37147EBEBD09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9312-163A-4C80-97BB-F75630BD9FC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CAE7-3A5A-427A-B869-4896F42A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0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9312-163A-4C80-97BB-F75630BD9FC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CAE7-3A5A-427A-B869-4896F42A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33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24579" name="Picture 3" descr="ARTBANNA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Arthsepa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5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EBB2D8-A259-488C-826D-6E0613043996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720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12699-4404-4ED1-9643-0E43839C49ED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66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C454C-A3AC-42FD-A45A-59088595D3E8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357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C9B8C-62D0-4A8D-8361-A301B565383E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538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701D5-F4CB-4504-81E1-5B2FFCC88DA4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277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A4F41-4C11-428F-9ECE-7062EC585979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998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019AC-0718-4127-BF66-6DFDE6F24711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738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5280C-4760-40F2-A854-F097A0355D6D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426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FCAE9-DC44-4039-AF3A-498335432AFC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549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5F9D3-99A5-420F-85CC-EC5345C02F13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1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9312-163A-4C80-97BB-F75630BD9FC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CAE7-3A5A-427A-B869-4896F42A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358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F759-251C-46B6-BDDA-D87EE15FCFE0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87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BE4CB-2620-43A1-9190-9E82FDB7A1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43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F9AB6-37F9-47EF-8283-1DACB90EFC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48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6D793-D4A5-4869-B502-16215AD7D6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27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5E426-2D4C-4CDD-91CE-520DA676CD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27F37-9972-4A5D-B862-4748DB6415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80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B438F-D3D1-4F28-B681-4356D33E7B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22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B6395-3E5E-4F3C-ABDF-02689958A1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48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5D244-CAAF-4606-9482-71F0C22BE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9312-163A-4C80-97BB-F75630BD9FC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CAE7-3A5A-427A-B869-4896F42A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66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ADBA0-2326-404A-8841-B9F6FA1D6F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4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4F32A-CEB8-4109-A3AE-55BCE79455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53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7915-D593-4179-97AE-3E662D675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7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DCF4C-7F1B-45CC-9438-A50CB5C2E7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12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D39A5-EA5A-4DA0-804C-B2E60EDD73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74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24579" name="Picture 3" descr="ARTBANNA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Arthsepa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5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EBB2D8-A259-488C-826D-6E0613043996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84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12699-4404-4ED1-9643-0E43839C49ED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71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C454C-A3AC-42FD-A45A-59088595D3E8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41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C9B8C-62D0-4A8D-8361-A301B565383E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2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701D5-F4CB-4504-81E1-5B2FFCC88DA4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8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9312-163A-4C80-97BB-F75630BD9FC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CAE7-3A5A-427A-B869-4896F42A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A4F41-4C11-428F-9ECE-7062EC585979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8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019AC-0718-4127-BF66-6DFDE6F24711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43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5280C-4760-40F2-A854-F097A0355D6D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7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FCAE9-DC44-4039-AF3A-498335432AFC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40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5F9D3-99A5-420F-85CC-EC5345C02F13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21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F759-251C-46B6-BDDA-D87EE15FCFE0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90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24579" name="Picture 3" descr="ARTBANNA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Arthsepa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5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EBB2D8-A259-488C-826D-6E0613043996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10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12699-4404-4ED1-9643-0E43839C49ED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67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C454C-A3AC-42FD-A45A-59088595D3E8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61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C9B8C-62D0-4A8D-8361-A301B565383E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5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9312-163A-4C80-97BB-F75630BD9FC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CAE7-3A5A-427A-B869-4896F42A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73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701D5-F4CB-4504-81E1-5B2FFCC88DA4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4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A4F41-4C11-428F-9ECE-7062EC585979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0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019AC-0718-4127-BF66-6DFDE6F24711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733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5280C-4760-40F2-A854-F097A0355D6D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82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FCAE9-DC44-4039-AF3A-498335432AFC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78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5F9D3-99A5-420F-85CC-EC5345C02F13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67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F759-251C-46B6-BDDA-D87EE15FCFE0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64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24579" name="Picture 3" descr="ARTBANNA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Arthsepa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5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EBB2D8-A259-488C-826D-6E0613043996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93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12699-4404-4ED1-9643-0E43839C49ED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31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C454C-A3AC-42FD-A45A-59088595D3E8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9312-163A-4C80-97BB-F75630BD9FC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CAE7-3A5A-427A-B869-4896F42A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65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C9B8C-62D0-4A8D-8361-A301B565383E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7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701D5-F4CB-4504-81E1-5B2FFCC88DA4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808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A4F41-4C11-428F-9ECE-7062EC585979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97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019AC-0718-4127-BF66-6DFDE6F24711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18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5280C-4760-40F2-A854-F097A0355D6D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12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FCAE9-DC44-4039-AF3A-498335432AFC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6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5F9D3-99A5-420F-85CC-EC5345C02F13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58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F759-251C-46B6-BDDA-D87EE15FCFE0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843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E97D5-DAD4-47E4-8961-07C520E853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05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CD616-4619-4A9F-BC71-54B3E66A76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6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9312-163A-4C80-97BB-F75630BD9FC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CAE7-3A5A-427A-B869-4896F42A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78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1D347-8830-4B05-9691-8A7DA491FE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205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6E7AD-847C-478C-A3EB-D9675F02EA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405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100C9-499B-4392-B584-426A1FE38E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799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6C844-9F84-409F-B6E6-05AA92B6BB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446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45442-A016-4478-8A60-43EBAE6E8D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836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55A9-B7AD-4817-8DD3-C4D1F8A8CB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578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4E2AF-FE15-421E-B284-24AC2C9326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61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A8FBB-DEEF-41CE-A487-D50C8A1F18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32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95FD5-0D91-4728-935B-E73A756632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937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B91032-3F09-4FF8-A576-C812A60E25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6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9312-163A-4C80-97BB-F75630BD9FC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CAE7-3A5A-427A-B869-4896F42A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077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DAE8C8-15C6-42B6-9065-4DA5B9ACB0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464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B2BDF1-21CD-4A2E-85EC-07670DE276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529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E97D5-DAD4-47E4-8961-07C520E853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276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CD616-4619-4A9F-BC71-54B3E66A76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185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1D347-8830-4B05-9691-8A7DA491FE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811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6E7AD-847C-478C-A3EB-D9675F02EA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041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100C9-499B-4392-B584-426A1FE38E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944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6C844-9F84-409F-B6E6-05AA92B6BB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460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45442-A016-4478-8A60-43EBAE6E8D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778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55A9-B7AD-4817-8DD3-C4D1F8A8CB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9312-163A-4C80-97BB-F75630BD9FC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CAE7-3A5A-427A-B869-4896F42A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41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4E2AF-FE15-421E-B284-24AC2C9326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79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A8FBB-DEEF-41CE-A487-D50C8A1F18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434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95FD5-0D91-4728-935B-E73A756632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861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B91032-3F09-4FF8-A576-C812A60E25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503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DAE8C8-15C6-42B6-9065-4DA5B9ACB0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806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B2BDF1-21CD-4A2E-85EC-07670DE276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471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E97D5-DAD4-47E4-8961-07C520E853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675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CD616-4619-4A9F-BC71-54B3E66A76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666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1D347-8830-4B05-9691-8A7DA491FE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24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6E7AD-847C-478C-A3EB-D9675F02EA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3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9312-163A-4C80-97BB-F75630BD9FC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CAE7-3A5A-427A-B869-4896F42A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337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100C9-499B-4392-B584-426A1FE38E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150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6C844-9F84-409F-B6E6-05AA92B6BB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651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45442-A016-4478-8A60-43EBAE6E8D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13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55A9-B7AD-4817-8DD3-C4D1F8A8CB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527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4E2AF-FE15-421E-B284-24AC2C9326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005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A8FBB-DEEF-41CE-A487-D50C8A1F18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416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95FD5-0D91-4728-935B-E73A756632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925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B91032-3F09-4FF8-A576-C812A60E25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75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DAE8C8-15C6-42B6-9065-4DA5B9ACB0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424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B2BDF1-21CD-4A2E-85EC-07670DE276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7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9312-163A-4C80-97BB-F75630BD9FC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9CAE7-3A5A-427A-B869-4896F42A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88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2CB3C9-8589-4CD9-8A92-AE4C826D4FC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58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23555" name="Picture 3" descr="ARTHSEPA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6" name="Picture 4" descr="Arthsep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DD510-26EB-4DDE-AB8C-75FF5115D14A}" type="slidenum">
              <a:rPr lang="en-US" altLang="en-US" sz="2400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73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23555" name="Picture 3" descr="ARTHSEPA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6" name="Picture 4" descr="Arthsep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DD510-26EB-4DDE-AB8C-75FF5115D14A}" type="slidenum">
              <a:rPr lang="en-US" altLang="en-US" sz="2400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28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23555" name="Picture 3" descr="ARTHSEPA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6" name="Picture 4" descr="Arthsep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DD510-26EB-4DDE-AB8C-75FF5115D14A}" type="slidenum">
              <a:rPr lang="en-US" altLang="en-US" sz="2400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83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02940A-78F6-42CB-BB30-24D374BCA3F7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59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02940A-78F6-42CB-BB30-24D374BCA3F7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2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02940A-78F6-42CB-BB30-24D374BCA3F7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23555" name="Picture 3" descr="ARTHSEPA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6" name="Picture 4" descr="Arthsep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DD510-26EB-4DDE-AB8C-75FF5115D14A}" type="slidenum">
              <a:rPr lang="en-US" altLang="en-US" sz="2400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198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ernard MT Condensed" panose="02050806060905020404" pitchFamily="18" charset="0"/>
              </a:rPr>
              <a:t>World War I</a:t>
            </a:r>
            <a:endParaRPr lang="en-US" sz="6000" dirty="0"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1914-1918</a:t>
            </a:r>
            <a:endParaRPr lang="en-US" sz="48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U.S. Neutrality under fire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267200" cy="4876800"/>
          </a:xfrm>
        </p:spPr>
        <p:txBody>
          <a:bodyPr/>
          <a:lstStyle/>
          <a:p>
            <a:r>
              <a:rPr lang="en-US" altLang="en-US" sz="2400" dirty="0"/>
              <a:t>British blockade of North Sea</a:t>
            </a:r>
          </a:p>
          <a:p>
            <a:r>
              <a:rPr lang="en-US" altLang="en-US" sz="2400" dirty="0"/>
              <a:t>Germans engage in submarine (</a:t>
            </a:r>
            <a:r>
              <a:rPr lang="en-US" altLang="en-US" sz="2400" dirty="0" err="1"/>
              <a:t>u-boat</a:t>
            </a:r>
            <a:r>
              <a:rPr lang="en-US" altLang="en-US" sz="2400" dirty="0"/>
              <a:t>) warfare</a:t>
            </a:r>
          </a:p>
          <a:p>
            <a:r>
              <a:rPr lang="en-US" altLang="en-US" sz="2400" i="1" dirty="0"/>
              <a:t>Lusitania</a:t>
            </a:r>
            <a:r>
              <a:rPr lang="en-US" altLang="en-US" sz="2400" dirty="0"/>
              <a:t> crisis (May 1915) British liner sunk by German U-boats</a:t>
            </a:r>
          </a:p>
          <a:p>
            <a:r>
              <a:rPr lang="en-US" altLang="en-US" sz="2400" i="1" dirty="0"/>
              <a:t>Arabic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Sussex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sinkings</a:t>
            </a:r>
            <a:r>
              <a:rPr lang="en-US" altLang="en-US" sz="2400" dirty="0"/>
              <a:t> (Germans issue Sussex </a:t>
            </a:r>
            <a:r>
              <a:rPr lang="en-US" altLang="en-US" sz="2400" dirty="0" smtClean="0"/>
              <a:t>Pledge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/>
              <a:t>Economic ties with Britain and France - war time trade and US financing of </a:t>
            </a:r>
            <a:r>
              <a:rPr lang="en-US" altLang="en-US" sz="2400" dirty="0" smtClean="0"/>
              <a:t>Allied </a:t>
            </a:r>
            <a:r>
              <a:rPr lang="en-US" altLang="en-US" sz="2400" dirty="0"/>
              <a:t>war effort</a:t>
            </a:r>
          </a:p>
        </p:txBody>
      </p:sp>
      <p:pic>
        <p:nvPicPr>
          <p:cNvPr id="7173" name="Picture 5" descr="lusitan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572000"/>
            <a:ext cx="2438400" cy="1933575"/>
          </a:xfrm>
        </p:spPr>
      </p:pic>
      <p:pic>
        <p:nvPicPr>
          <p:cNvPr id="7174" name="Picture 6" descr="Lusitania-NY Times front page"/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72000" cy="3027363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4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utical023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Election of 1916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9342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“He </a:t>
            </a:r>
            <a:r>
              <a:rPr lang="en-US" altLang="en-US" dirty="0"/>
              <a:t>Kept </a:t>
            </a:r>
            <a:r>
              <a:rPr lang="en-US" altLang="en-US" dirty="0" smtClean="0"/>
              <a:t>Us Out </a:t>
            </a:r>
            <a:r>
              <a:rPr lang="en-US" altLang="en-US" dirty="0"/>
              <a:t>of War”</a:t>
            </a:r>
          </a:p>
          <a:p>
            <a:r>
              <a:rPr lang="en-US" altLang="en-US" dirty="0"/>
              <a:t>Peace efforts had failed</a:t>
            </a:r>
          </a:p>
          <a:p>
            <a:r>
              <a:rPr lang="en-US" altLang="en-US" dirty="0"/>
              <a:t>Wilson narrowly won</a:t>
            </a:r>
          </a:p>
          <a:p>
            <a:r>
              <a:rPr lang="en-US" altLang="en-US" dirty="0"/>
              <a:t>January 1917, “Peace without Victory” Speech</a:t>
            </a:r>
          </a:p>
          <a:p>
            <a:r>
              <a:rPr lang="en-US" altLang="en-US" dirty="0"/>
              <a:t>April 1917, Wilson asked for declaration of war.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690009" cy="308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2133600" cy="312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3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Shifting US public opinion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98645"/>
            <a:ext cx="4114800" cy="4876800"/>
          </a:xfrm>
        </p:spPr>
        <p:txBody>
          <a:bodyPr/>
          <a:lstStyle/>
          <a:p>
            <a:r>
              <a:rPr lang="en-US" altLang="en-US" sz="2600" dirty="0"/>
              <a:t>Reports of German cruelty (Huns) reinforced by Lusitania</a:t>
            </a:r>
          </a:p>
          <a:p>
            <a:r>
              <a:rPr lang="en-US" altLang="en-US" sz="2600" dirty="0"/>
              <a:t>Ethnic loyalties</a:t>
            </a:r>
          </a:p>
          <a:p>
            <a:r>
              <a:rPr lang="en-US" altLang="en-US" sz="2600" dirty="0"/>
              <a:t>Native born Americans (not Indians) favored Britain and French victory</a:t>
            </a:r>
          </a:p>
          <a:p>
            <a:r>
              <a:rPr lang="en-US" altLang="en-US" sz="2600" dirty="0"/>
              <a:t>British War Propaganda</a:t>
            </a:r>
          </a:p>
          <a:p>
            <a:r>
              <a:rPr lang="en-US" altLang="en-US" sz="2600" dirty="0"/>
              <a:t>Pro-War politicians (TR)</a:t>
            </a:r>
          </a:p>
        </p:txBody>
      </p:sp>
      <p:pic>
        <p:nvPicPr>
          <p:cNvPr id="27653" name="Picture 5" descr="WW1poster-Remember Belg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3611" y="3809999"/>
            <a:ext cx="1998544" cy="3040039"/>
          </a:xfrm>
          <a:noFill/>
          <a:ln cap="flat">
            <a:solidFill>
              <a:srgbClr val="6644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27305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4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re_crac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From Neutrality to War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981200"/>
            <a:ext cx="4800600" cy="4114800"/>
          </a:xfrm>
        </p:spPr>
        <p:txBody>
          <a:bodyPr/>
          <a:lstStyle/>
          <a:p>
            <a:r>
              <a:rPr lang="en-US" altLang="en-US" sz="2800" dirty="0"/>
              <a:t>Zimmermann Telegram (1917)</a:t>
            </a:r>
          </a:p>
          <a:p>
            <a:r>
              <a:rPr lang="en-US" altLang="en-US" sz="2800" dirty="0"/>
              <a:t>Russian Revolution (1917)</a:t>
            </a:r>
          </a:p>
          <a:p>
            <a:r>
              <a:rPr lang="en-US" altLang="en-US" sz="2800" dirty="0"/>
              <a:t>Unrestricted Submarine Warfare</a:t>
            </a:r>
          </a:p>
          <a:p>
            <a:r>
              <a:rPr lang="en-US" altLang="en-US" sz="2800" dirty="0"/>
              <a:t>“The World Must be made safe for Democracy” (Progressive crusade)</a:t>
            </a:r>
          </a:p>
        </p:txBody>
      </p:sp>
      <p:pic>
        <p:nvPicPr>
          <p:cNvPr id="30725" name="Picture 5" descr="uncle-s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738" y="1981200"/>
            <a:ext cx="3030537" cy="4114800"/>
          </a:xfrm>
        </p:spPr>
      </p:pic>
    </p:spTree>
    <p:extLst>
      <p:ext uri="{BB962C8B-B14F-4D97-AF65-F5344CB8AC3E}">
        <p14:creationId xmlns:p14="http://schemas.microsoft.com/office/powerpoint/2010/main" val="22956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746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Mobilization in the USA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495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War Industries Board (Bernard Baruch) coordinated production and price controls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Food Administration (Herbert Hoover) voluntary efforts to conserve food for soldiers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Financing - Liberty Bonds 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31749" name="Picture 5" descr="food is amm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0963" y="1110853"/>
            <a:ext cx="3373437" cy="4985147"/>
          </a:xfrm>
        </p:spPr>
      </p:pic>
    </p:spTree>
    <p:extLst>
      <p:ext uri="{BB962C8B-B14F-4D97-AF65-F5344CB8AC3E}">
        <p14:creationId xmlns:p14="http://schemas.microsoft.com/office/powerpoint/2010/main" val="4964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Wartime Public Opinion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Committee on Public Information - propaganda agency in America (George Creel) “do your bit” for the war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Hate the Hun, Liberty Cabbage, Salisbury Steak, Can the Kaiser</a:t>
            </a:r>
          </a:p>
        </p:txBody>
      </p:sp>
      <p:pic>
        <p:nvPicPr>
          <p:cNvPr id="32773" name="Picture 5" descr="together we w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2663" y="1981200"/>
            <a:ext cx="3214687" cy="4114800"/>
          </a:xfrm>
        </p:spPr>
      </p:pic>
    </p:spTree>
    <p:extLst>
      <p:ext uri="{BB962C8B-B14F-4D97-AF65-F5344CB8AC3E}">
        <p14:creationId xmlns:p14="http://schemas.microsoft.com/office/powerpoint/2010/main" val="3774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Wartime Civil Liberties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267200" cy="4419600"/>
          </a:xfrm>
        </p:spPr>
        <p:txBody>
          <a:bodyPr/>
          <a:lstStyle/>
          <a:p>
            <a:r>
              <a:rPr lang="en-US" altLang="en-US" sz="2600" dirty="0"/>
              <a:t>Espionage and Sedition Acts (1917-18) jail sentences for those critical of disloyal or abusive remarks toward US war effort</a:t>
            </a:r>
          </a:p>
          <a:p>
            <a:r>
              <a:rPr lang="en-US" altLang="en-US" sz="2600" i="1" dirty="0" err="1"/>
              <a:t>Schenck</a:t>
            </a:r>
            <a:r>
              <a:rPr lang="en-US" altLang="en-US" sz="2600" i="1" dirty="0"/>
              <a:t> v. United States (1919)</a:t>
            </a:r>
            <a:r>
              <a:rPr lang="en-US" altLang="en-US" sz="2600" dirty="0"/>
              <a:t> “clear and present danger” - free speech could be limited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143000"/>
            <a:ext cx="4140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73" y="3200400"/>
            <a:ext cx="246980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7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1524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The Armed Forces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105400" cy="4419600"/>
          </a:xfrm>
          <a:noFill/>
        </p:spPr>
        <p:txBody>
          <a:bodyPr/>
          <a:lstStyle/>
          <a:p>
            <a:r>
              <a:rPr lang="en-US" altLang="en-US" sz="2800" dirty="0"/>
              <a:t>Selective Service Act (1917) draft: 2.8 million draftees, 2.9 million volunteers</a:t>
            </a:r>
          </a:p>
          <a:p>
            <a:r>
              <a:rPr lang="en-US" altLang="en-US" sz="2800" dirty="0"/>
              <a:t>Eventually 2 million were sent to Europe</a:t>
            </a:r>
          </a:p>
          <a:p>
            <a:r>
              <a:rPr lang="en-US" altLang="en-US" sz="2800" dirty="0"/>
              <a:t>Blacks - 400,000 served, few officers</a:t>
            </a:r>
          </a:p>
          <a:p>
            <a:r>
              <a:rPr lang="en-US" altLang="en-US" sz="2800" dirty="0"/>
              <a:t>Blacks hoped for service abroad = equal rights at home (not so)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3067050" cy="396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16" y="3962400"/>
            <a:ext cx="1905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9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American Society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10000" cy="4648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Women took </a:t>
            </a:r>
            <a:r>
              <a:rPr lang="en-US" altLang="en-US" sz="2400" dirty="0" smtClean="0"/>
              <a:t>men's </a:t>
            </a:r>
            <a:r>
              <a:rPr lang="en-US" altLang="en-US" sz="2400" dirty="0"/>
              <a:t>jobs while men were “Over There” led to Nineteenth Amendment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Mexicans - left Mexico (upheaval and revolution) and took jobs in American West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Blacks - </a:t>
            </a:r>
            <a:r>
              <a:rPr lang="en-US" altLang="en-US" sz="2400" b="1" dirty="0"/>
              <a:t>Great Migration</a:t>
            </a:r>
            <a:r>
              <a:rPr lang="en-US" altLang="en-US" sz="2400" dirty="0"/>
              <a:t> to northern cities for job opportunities and to escape poverty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35845" name="Picture 5" descr="joanofarc warbon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3865563" cy="5334000"/>
          </a:xfrm>
        </p:spPr>
      </p:pic>
    </p:spTree>
    <p:extLst>
      <p:ext uri="{BB962C8B-B14F-4D97-AF65-F5344CB8AC3E}">
        <p14:creationId xmlns:p14="http://schemas.microsoft.com/office/powerpoint/2010/main" val="4029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60960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Fighting the War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3429000" cy="5181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New style of warfare: mechanized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Machine guns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tanks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long-range, heavy artillery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poison gas (various types)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Trench warfare (not entirely new)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“No-Man’s Land”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Hand grenades</a:t>
            </a:r>
          </a:p>
          <a:p>
            <a:pPr lvl="1"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54276" name="Picture 4" descr="gunners som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514508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u="sng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Causes of WWI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ilitarism – the aggressive build-up of a nations armed forces.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lliances – nations formed partnerships to help protect and defend themselves.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mperialism – stronger nations began to take over weaker nations.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ationalism – everybody thought their nation was the best.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Other factors after US entry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Russian revolution and withdrawal (Treaty of Brest-Litovsk) allowed Germany to focus on Western front entirely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Naval shipping losses = huge. Led to “Convoy System” and record ship construction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30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304800"/>
            <a:ext cx="4648200" cy="10668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Pershing’s Crusaders: The Doughboys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600200"/>
            <a:ext cx="2971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American Expeditionary Force (AEF)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General John J. Pershing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First major action in spring 1918</a:t>
            </a:r>
          </a:p>
        </p:txBody>
      </p:sp>
      <p:pic>
        <p:nvPicPr>
          <p:cNvPr id="56325" name="Picture 5" descr="Pershing-Foch et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810000" cy="2819400"/>
          </a:xfrm>
        </p:spPr>
      </p:pic>
      <p:pic>
        <p:nvPicPr>
          <p:cNvPr id="56326" name="Picture 6" descr="pershings crusaders 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2035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7" descr="271253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00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American Battles:1918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4343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German Counter-offensive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Chateau-Thierry (2nd Battle of the Marne)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Belleau Wood (June 1918)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Meuse (river) - </a:t>
            </a:r>
            <a:r>
              <a:rPr lang="en-US" altLang="en-US" sz="2400" dirty="0" smtClean="0"/>
              <a:t>Argonne </a:t>
            </a:r>
            <a:r>
              <a:rPr lang="en-US" altLang="en-US" sz="2400" dirty="0"/>
              <a:t>(forest) Offensive (Fall 1918)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November </a:t>
            </a:r>
            <a:r>
              <a:rPr lang="en-US" altLang="en-US" sz="2400" dirty="0"/>
              <a:t>11, 1918 - Armistice (cease-fire)</a:t>
            </a:r>
          </a:p>
        </p:txBody>
      </p:sp>
      <p:pic>
        <p:nvPicPr>
          <p:cNvPr id="57349" name="Picture 5" descr="tanks meuseargon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9800"/>
            <a:ext cx="4444648" cy="3335337"/>
          </a:xfrm>
        </p:spPr>
      </p:pic>
    </p:spTree>
    <p:extLst>
      <p:ext uri="{BB962C8B-B14F-4D97-AF65-F5344CB8AC3E}">
        <p14:creationId xmlns:p14="http://schemas.microsoft.com/office/powerpoint/2010/main" val="11007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American Troops at the Western Front, 1918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3315" name="Picture 3" descr="American Troo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9" y="850937"/>
            <a:ext cx="7190374" cy="58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54088" y="30464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057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324600"/>
            <a:ext cx="7772400" cy="381000"/>
          </a:xfrm>
        </p:spPr>
        <p:txBody>
          <a:bodyPr/>
          <a:lstStyle/>
          <a:p>
            <a:pPr algn="l"/>
            <a:r>
              <a:rPr lang="en-US" altLang="en-US" sz="1400" dirty="0"/>
              <a:t>Map 22.2 U.S Participation on the Western Front, 1918 (p. 644)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52400"/>
            <a:ext cx="6488113" cy="60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2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Ending the War (1918)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Kaiser Wilhelm </a:t>
            </a:r>
            <a:r>
              <a:rPr lang="en-US" altLang="en-US" u="sng" dirty="0">
                <a:solidFill>
                  <a:srgbClr val="FFFFFF"/>
                </a:solidFill>
              </a:rPr>
              <a:t>abdicates</a:t>
            </a:r>
            <a:r>
              <a:rPr lang="en-US" altLang="en-US" dirty="0">
                <a:solidFill>
                  <a:srgbClr val="FFFFFF"/>
                </a:solidFill>
              </a:rPr>
              <a:t> on November 9</a:t>
            </a:r>
            <a:r>
              <a:rPr lang="en-US" altLang="en-US" baseline="30000" dirty="0">
                <a:solidFill>
                  <a:srgbClr val="FFFFFF"/>
                </a:solidFill>
              </a:rPr>
              <a:t>th</a:t>
            </a:r>
            <a:r>
              <a:rPr lang="en-US" altLang="en-US" dirty="0">
                <a:solidFill>
                  <a:srgbClr val="FFFFFF"/>
                </a:solidFill>
              </a:rPr>
              <a:t> 1918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11</a:t>
            </a:r>
            <a:r>
              <a:rPr lang="en-US" altLang="en-US" baseline="30000" dirty="0">
                <a:solidFill>
                  <a:srgbClr val="FFFFFF"/>
                </a:solidFill>
              </a:rPr>
              <a:t>th</a:t>
            </a:r>
            <a:r>
              <a:rPr lang="en-US" altLang="en-US" dirty="0">
                <a:solidFill>
                  <a:srgbClr val="FFFFFF"/>
                </a:solidFill>
              </a:rPr>
              <a:t> hour of the 11</a:t>
            </a:r>
            <a:r>
              <a:rPr lang="en-US" altLang="en-US" baseline="30000" dirty="0">
                <a:solidFill>
                  <a:srgbClr val="FFFFFF"/>
                </a:solidFill>
              </a:rPr>
              <a:t>th</a:t>
            </a:r>
            <a:r>
              <a:rPr lang="en-US" altLang="en-US" dirty="0">
                <a:solidFill>
                  <a:srgbClr val="FFFFFF"/>
                </a:solidFill>
              </a:rPr>
              <a:t> day of the 11</a:t>
            </a:r>
            <a:r>
              <a:rPr lang="en-US" altLang="en-US" baseline="30000" dirty="0">
                <a:solidFill>
                  <a:srgbClr val="FFFFFF"/>
                </a:solidFill>
              </a:rPr>
              <a:t>th</a:t>
            </a:r>
            <a:r>
              <a:rPr lang="en-US" altLang="en-US" dirty="0">
                <a:solidFill>
                  <a:srgbClr val="FFFFFF"/>
                </a:solidFill>
              </a:rPr>
              <a:t> month in 1918 Germany agrees to a </a:t>
            </a:r>
            <a:r>
              <a:rPr lang="en-US" altLang="en-US" dirty="0" smtClean="0">
                <a:solidFill>
                  <a:srgbClr val="FFFFFF"/>
                </a:solidFill>
              </a:rPr>
              <a:t>cease-fire (armistice)</a:t>
            </a:r>
            <a:endParaRPr lang="en-US" altLang="en-US" dirty="0">
              <a:solidFill>
                <a:srgbClr val="FFFFFF"/>
              </a:solidFill>
            </a:endParaRPr>
          </a:p>
          <a:p>
            <a:r>
              <a:rPr lang="en-US" altLang="en-US" dirty="0">
                <a:solidFill>
                  <a:srgbClr val="FFFFFF"/>
                </a:solidFill>
              </a:rPr>
              <a:t>8.5 million soldiers dead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21 million soldiers wounded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Cost </a:t>
            </a:r>
            <a:r>
              <a:rPr lang="en-US" altLang="en-US" dirty="0" smtClean="0">
                <a:solidFill>
                  <a:srgbClr val="FFFFFF"/>
                </a:solidFill>
              </a:rPr>
              <a:t>of war= $338 billion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64008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American Casualties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19794"/>
            <a:ext cx="5486400" cy="4800600"/>
          </a:xfrm>
        </p:spPr>
        <p:txBody>
          <a:bodyPr/>
          <a:lstStyle/>
          <a:p>
            <a:r>
              <a:rPr lang="en-US" altLang="en-US" dirty="0"/>
              <a:t>50,000 Americans died in 1918 combat</a:t>
            </a:r>
          </a:p>
          <a:p>
            <a:r>
              <a:rPr lang="en-US" altLang="en-US" dirty="0"/>
              <a:t>1918 Influenza epidemic (worldwide) killed thousands of soldiers and millions of people around the globe</a:t>
            </a:r>
          </a:p>
          <a:p>
            <a:pPr lvl="1"/>
            <a:r>
              <a:rPr lang="en-US" altLang="en-US" dirty="0"/>
              <a:t>112,000 American fatalities</a:t>
            </a: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1848446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31" y="4267200"/>
            <a:ext cx="331911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2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5334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Approximate Comparative Losses in World War </a:t>
            </a:r>
            <a:r>
              <a:rPr lang="en-US" altLang="en-US" sz="2800" dirty="0">
                <a:solidFill>
                  <a:schemeClr val="bg1"/>
                </a:solidFill>
              </a:rPr>
              <a:t>I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7378700" cy="47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203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4478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Winning the Peace: The Versailles Peace Conference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Paris and Palace of Versailles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Big Four: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Woodrow Wilson (USA)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David Lloyd George (GBR)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Georges Clemenceau (FR)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Orlando Vittorio (IT)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5814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Russia excluded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Defeated powers humiliated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Wilson’s 14 points the major proposal</a:t>
            </a:r>
          </a:p>
        </p:txBody>
      </p:sp>
      <p:pic>
        <p:nvPicPr>
          <p:cNvPr id="59397" name="Picture 5" descr="433934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05275"/>
            <a:ext cx="363061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Wilson’s 14 Points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19200"/>
            <a:ext cx="38100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To “make the world safe for democracy”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#1-5 - international law recommendations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#6-13 - European boundary restructure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#14 - League of Nations</a:t>
            </a:r>
          </a:p>
        </p:txBody>
      </p:sp>
      <p:pic>
        <p:nvPicPr>
          <p:cNvPr id="73733" name="Picture 5" descr="272970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0"/>
            <a:ext cx="3984625" cy="5029200"/>
          </a:xfrm>
        </p:spPr>
      </p:pic>
    </p:spTree>
    <p:extLst>
      <p:ext uri="{BB962C8B-B14F-4D97-AF65-F5344CB8AC3E}">
        <p14:creationId xmlns:p14="http://schemas.microsoft.com/office/powerpoint/2010/main" val="12906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 Black" pitchFamily="34" charset="0"/>
              </a:rPr>
              <a:t>Tension Builds…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572000" cy="4449763"/>
          </a:xfrm>
        </p:spPr>
        <p:txBody>
          <a:bodyPr/>
          <a:lstStyle/>
          <a:p>
            <a:pPr eaLnBrk="1" hangingPunct="1"/>
            <a:r>
              <a:rPr lang="en-US" altLang="en-US" b="1" u="sng" dirty="0" smtClean="0"/>
              <a:t>Triple Alliance (1882)</a:t>
            </a:r>
          </a:p>
          <a:p>
            <a:pPr eaLnBrk="1" hangingPunct="1"/>
            <a:r>
              <a:rPr lang="en-US" altLang="en-US" dirty="0" smtClean="0"/>
              <a:t>Germany</a:t>
            </a:r>
          </a:p>
          <a:p>
            <a:pPr eaLnBrk="1" hangingPunct="1"/>
            <a:r>
              <a:rPr lang="en-US" altLang="en-US" dirty="0" smtClean="0"/>
              <a:t>Austria-Hungary</a:t>
            </a:r>
          </a:p>
          <a:p>
            <a:pPr eaLnBrk="1" hangingPunct="1"/>
            <a:r>
              <a:rPr lang="en-US" altLang="en-US" dirty="0" smtClean="0"/>
              <a:t>Italy</a:t>
            </a:r>
          </a:p>
          <a:p>
            <a:pPr eaLnBrk="1" hangingPunct="1"/>
            <a:endParaRPr lang="en-US" altLang="en-US" b="1" u="sng" dirty="0" smtClean="0">
              <a:solidFill>
                <a:schemeClr val="bg1"/>
              </a:solidFill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4495800"/>
            <a:ext cx="4038600" cy="2362200"/>
          </a:xfrm>
        </p:spPr>
        <p:txBody>
          <a:bodyPr/>
          <a:lstStyle/>
          <a:p>
            <a:pPr eaLnBrk="1" hangingPunct="1"/>
            <a:r>
              <a:rPr lang="en-US" altLang="en-US" b="1" u="sng" dirty="0" smtClean="0"/>
              <a:t>Triple Entente (1907)</a:t>
            </a:r>
          </a:p>
          <a:p>
            <a:pPr eaLnBrk="1" hangingPunct="1"/>
            <a:r>
              <a:rPr lang="en-US" altLang="en-US" dirty="0" smtClean="0"/>
              <a:t>Great Britain</a:t>
            </a:r>
          </a:p>
          <a:p>
            <a:pPr eaLnBrk="1" hangingPunct="1"/>
            <a:r>
              <a:rPr lang="en-US" altLang="en-US" dirty="0" smtClean="0"/>
              <a:t>France</a:t>
            </a:r>
          </a:p>
          <a:p>
            <a:pPr eaLnBrk="1" hangingPunct="1"/>
            <a:r>
              <a:rPr lang="en-US" altLang="en-US" dirty="0" smtClean="0"/>
              <a:t>Russia</a:t>
            </a:r>
          </a:p>
        </p:txBody>
      </p:sp>
      <p:pic>
        <p:nvPicPr>
          <p:cNvPr id="4101" name="Picture 8" descr="325px-Triplealli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8576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19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396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9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page1012.jpg</a:t>
            </a:r>
          </a:p>
        </p:txBody>
      </p:sp>
      <p:pic>
        <p:nvPicPr>
          <p:cNvPr id="91139" name="Picture 3" descr="page1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7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852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3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55813" cy="61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3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Short-Term Cause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208962" cy="1371600"/>
          </a:xfrm>
          <a:noFill/>
          <a:ln/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June 28th 1914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Assassination of Franz Ferdinand</a:t>
            </a:r>
          </a:p>
        </p:txBody>
      </p:sp>
      <p:pic>
        <p:nvPicPr>
          <p:cNvPr id="88071" name="Picture 7" descr="Slid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943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Who Declared War on Who?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7967662" cy="4114800"/>
          </a:xfrm>
          <a:noFill/>
          <a:ln/>
        </p:spPr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</a:rPr>
              <a:t>Austria-Hungary Declares War on Serbia</a:t>
            </a:r>
          </a:p>
          <a:p>
            <a:r>
              <a:rPr lang="en-US" altLang="en-US" sz="2800" dirty="0">
                <a:solidFill>
                  <a:srgbClr val="FFFFFF"/>
                </a:solidFill>
              </a:rPr>
              <a:t>Russia Declares War on Austria Hungary</a:t>
            </a:r>
          </a:p>
          <a:p>
            <a:r>
              <a:rPr lang="en-US" altLang="en-US" sz="2800" dirty="0">
                <a:solidFill>
                  <a:srgbClr val="FFFFFF"/>
                </a:solidFill>
              </a:rPr>
              <a:t>Germany Declares War on Russia</a:t>
            </a:r>
          </a:p>
          <a:p>
            <a:r>
              <a:rPr lang="en-US" altLang="en-US" sz="2800" dirty="0">
                <a:solidFill>
                  <a:srgbClr val="FFFFFF"/>
                </a:solidFill>
              </a:rPr>
              <a:t>Germany Declares War on France</a:t>
            </a:r>
          </a:p>
          <a:p>
            <a:r>
              <a:rPr lang="en-US" altLang="en-US" sz="2800" dirty="0">
                <a:solidFill>
                  <a:srgbClr val="FFFFFF"/>
                </a:solidFill>
              </a:rPr>
              <a:t>England Declares War on Germany and Austria Hungary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50" y="4343400"/>
            <a:ext cx="416281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8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FFFFFF"/>
                </a:solidFill>
              </a:rPr>
              <a:t>The Two Sides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024313" cy="4648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900" u="sng" dirty="0">
                <a:solidFill>
                  <a:srgbClr val="FFFFFF"/>
                </a:solidFill>
              </a:rPr>
              <a:t>Triple Alliance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300" dirty="0">
                <a:solidFill>
                  <a:srgbClr val="FFFFFF"/>
                </a:solidFill>
              </a:rPr>
              <a:t>Germany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300" dirty="0">
                <a:solidFill>
                  <a:srgbClr val="FFFFFF"/>
                </a:solidFill>
              </a:rPr>
              <a:t>Austria-Hungary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300" dirty="0" smtClean="0">
                <a:solidFill>
                  <a:srgbClr val="FFFFFF"/>
                </a:solidFill>
              </a:rPr>
              <a:t>Italy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altLang="en-US" sz="33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u="sng" dirty="0">
                <a:solidFill>
                  <a:srgbClr val="FFFFFF"/>
                </a:solidFill>
              </a:rPr>
              <a:t>Central Powers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rgbClr val="FFFFFF"/>
                </a:solidFill>
              </a:rPr>
              <a:t>Germany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rgbClr val="FFFFFF"/>
                </a:solidFill>
              </a:rPr>
              <a:t>Austria-Hungary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rgbClr val="FFFFFF"/>
                </a:solidFill>
              </a:rPr>
              <a:t>Ottoman Empire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76400"/>
            <a:ext cx="4024313" cy="4572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900" u="sng" dirty="0">
                <a:solidFill>
                  <a:srgbClr val="FFFFFF"/>
                </a:solidFill>
              </a:rPr>
              <a:t>Triple Entente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300" dirty="0">
                <a:solidFill>
                  <a:srgbClr val="FFFFFF"/>
                </a:solidFill>
              </a:rPr>
              <a:t>England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300" dirty="0">
                <a:solidFill>
                  <a:srgbClr val="FFFFFF"/>
                </a:solidFill>
              </a:rPr>
              <a:t>France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300" dirty="0" smtClean="0">
                <a:solidFill>
                  <a:srgbClr val="FFFFFF"/>
                </a:solidFill>
              </a:rPr>
              <a:t>Russia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altLang="en-US" sz="33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u="sng" dirty="0">
                <a:solidFill>
                  <a:srgbClr val="FFFFFF"/>
                </a:solidFill>
              </a:rPr>
              <a:t>Allied Powers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900" dirty="0">
                <a:solidFill>
                  <a:srgbClr val="FFFFFF"/>
                </a:solidFill>
              </a:rPr>
              <a:t>England, France, </a:t>
            </a:r>
            <a:r>
              <a:rPr lang="en-US" altLang="en-US" sz="2900" i="1" dirty="0">
                <a:solidFill>
                  <a:srgbClr val="FFFFFF"/>
                </a:solidFill>
              </a:rPr>
              <a:t>Russia</a:t>
            </a:r>
            <a:r>
              <a:rPr lang="en-US" altLang="en-US" sz="2900" dirty="0">
                <a:solidFill>
                  <a:srgbClr val="FFFFFF"/>
                </a:solidFill>
              </a:rPr>
              <a:t>, </a:t>
            </a:r>
            <a:r>
              <a:rPr lang="en-US" altLang="en-US" sz="2900" dirty="0" smtClean="0">
                <a:solidFill>
                  <a:srgbClr val="FFFFFF"/>
                </a:solidFill>
              </a:rPr>
              <a:t>Italy, </a:t>
            </a:r>
            <a:r>
              <a:rPr lang="en-US" altLang="en-US" sz="2900" i="1" dirty="0" smtClean="0">
                <a:solidFill>
                  <a:srgbClr val="FFFFFF"/>
                </a:solidFill>
              </a:rPr>
              <a:t>United States (1917),</a:t>
            </a:r>
            <a:r>
              <a:rPr lang="en-US" altLang="en-US" sz="2900" dirty="0" smtClean="0">
                <a:solidFill>
                  <a:srgbClr val="FFFFFF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900" dirty="0" smtClean="0">
                <a:solidFill>
                  <a:srgbClr val="FFFFFF"/>
                </a:solidFill>
              </a:rPr>
              <a:t>Serbia</a:t>
            </a:r>
            <a:r>
              <a:rPr lang="en-US" altLang="en-US" sz="2900" dirty="0">
                <a:solidFill>
                  <a:srgbClr val="FFFFFF"/>
                </a:solidFill>
              </a:rPr>
              <a:t>, </a:t>
            </a:r>
            <a:r>
              <a:rPr lang="en-US" altLang="en-US" sz="2900" dirty="0" smtClean="0">
                <a:solidFill>
                  <a:srgbClr val="FFFFFF"/>
                </a:solidFill>
              </a:rPr>
              <a:t>Belgium</a:t>
            </a:r>
            <a:endParaRPr lang="en-US" altLang="en-US" sz="2900" i="1" dirty="0">
              <a:solidFill>
                <a:srgbClr val="FFFFFF"/>
              </a:solidFill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1981200" y="3962400"/>
            <a:ext cx="5334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6172200" y="3962400"/>
            <a:ext cx="5334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Which side should the US pick?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100000"/>
              </a:spcBef>
              <a:defRPr sz="2600">
                <a:solidFill>
                  <a:schemeClr val="tx1"/>
                </a:solidFill>
                <a:latin typeface="FrutigerBold" pitchFamily="2" charset="0"/>
              </a:defRPr>
            </a:lvl1pPr>
            <a:lvl2pPr marL="742950" indent="-285750">
              <a:spcBef>
                <a:spcPct val="65000"/>
              </a:spcBef>
              <a:defRPr sz="2400">
                <a:solidFill>
                  <a:schemeClr val="tx1"/>
                </a:solidFill>
                <a:latin typeface="KeplerRegular" pitchFamily="2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KeplerRegular" pitchFamily="2" charset="0"/>
              </a:defRPr>
            </a:lvl3pPr>
            <a:lvl4pPr marL="1600200" indent="-228600">
              <a:spcBef>
                <a:spcPct val="20000"/>
              </a:spcBef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4pPr>
            <a:lvl5pPr marL="2057400" indent="-228600">
              <a:spcBef>
                <a:spcPct val="10000"/>
              </a:spcBef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9pPr>
          </a:lstStyle>
          <a:p>
            <a:pPr>
              <a:spcBef>
                <a:spcPct val="0"/>
              </a:spcBef>
            </a:pPr>
            <a:fld id="{32BF78FF-DF1F-4EE9-BC1E-F9BCFE301A78}" type="slidenum">
              <a:rPr lang="en-US" altLang="en-US" sz="9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z="9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447800" y="1981200"/>
            <a:ext cx="33528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defRPr sz="2600">
                <a:solidFill>
                  <a:schemeClr val="tx1"/>
                </a:solidFill>
                <a:latin typeface="FrutigerBold" pitchFamily="2" charset="0"/>
              </a:defRPr>
            </a:lvl1pPr>
            <a:lvl2pPr marL="742950" indent="-285750">
              <a:spcBef>
                <a:spcPct val="65000"/>
              </a:spcBef>
              <a:defRPr sz="2400">
                <a:solidFill>
                  <a:schemeClr val="tx1"/>
                </a:solidFill>
                <a:latin typeface="KeplerRegular" pitchFamily="2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KeplerRegular" pitchFamily="2" charset="0"/>
              </a:defRPr>
            </a:lvl3pPr>
            <a:lvl4pPr marL="1600200" indent="-228600">
              <a:spcBef>
                <a:spcPct val="20000"/>
              </a:spcBef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4pPr>
            <a:lvl5pPr marL="2057400" indent="-228600">
              <a:spcBef>
                <a:spcPct val="10000"/>
              </a:spcBef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11 million German-Americans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Irish-Americans hated Great Britain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4953000" y="1981200"/>
            <a:ext cx="38862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100000"/>
              </a:spcBef>
              <a:defRPr sz="2600">
                <a:solidFill>
                  <a:schemeClr val="tx1"/>
                </a:solidFill>
                <a:latin typeface="FrutigerBold" pitchFamily="2" charset="0"/>
              </a:defRPr>
            </a:lvl1pPr>
            <a:lvl2pPr marL="742950" indent="-285750">
              <a:spcBef>
                <a:spcPct val="65000"/>
              </a:spcBef>
              <a:defRPr sz="2400">
                <a:solidFill>
                  <a:schemeClr val="tx1"/>
                </a:solidFill>
                <a:latin typeface="KeplerRegular" pitchFamily="2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KeplerRegular" pitchFamily="2" charset="0"/>
              </a:defRPr>
            </a:lvl3pPr>
            <a:lvl4pPr marL="1600200" indent="-228600">
              <a:spcBef>
                <a:spcPct val="20000"/>
              </a:spcBef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4pPr>
            <a:lvl5pPr marL="2057400" indent="-228600">
              <a:spcBef>
                <a:spcPct val="10000"/>
              </a:spcBef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Close cultural ties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Shared transatlantic cables (so censored stories)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Big business loaned </a:t>
            </a:r>
            <a:r>
              <a:rPr lang="en-US" alt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lot of </a:t>
            </a:r>
            <a:r>
              <a:rPr lang="en-US" alt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$ to </a:t>
            </a:r>
            <a:r>
              <a:rPr lang="en-US" alt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Allies</a:t>
            </a:r>
            <a:endParaRPr lang="en-US" alt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47800" y="1295400"/>
            <a:ext cx="2667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defRPr sz="2600">
                <a:solidFill>
                  <a:schemeClr val="tx1"/>
                </a:solidFill>
                <a:latin typeface="FrutigerBold" pitchFamily="2" charset="0"/>
              </a:defRPr>
            </a:lvl1pPr>
            <a:lvl2pPr marL="742950" indent="-285750">
              <a:spcBef>
                <a:spcPct val="65000"/>
              </a:spcBef>
              <a:defRPr sz="2400">
                <a:solidFill>
                  <a:schemeClr val="tx1"/>
                </a:solidFill>
                <a:latin typeface="KeplerRegular" pitchFamily="2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KeplerRegular" pitchFamily="2" charset="0"/>
              </a:defRPr>
            </a:lvl3pPr>
            <a:lvl4pPr marL="1600200" indent="-228600">
              <a:spcBef>
                <a:spcPct val="20000"/>
              </a:spcBef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4pPr>
            <a:lvl5pPr marL="2057400" indent="-228600">
              <a:spcBef>
                <a:spcPct val="10000"/>
              </a:spcBef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Central Powers:</a:t>
            </a:r>
            <a:endParaRPr lang="en-US" altLang="en-US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181600" y="1314734"/>
            <a:ext cx="2667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defRPr sz="2600">
                <a:solidFill>
                  <a:schemeClr val="tx1"/>
                </a:solidFill>
                <a:latin typeface="FrutigerBold" pitchFamily="2" charset="0"/>
              </a:defRPr>
            </a:lvl1pPr>
            <a:lvl2pPr marL="742950" indent="-285750">
              <a:spcBef>
                <a:spcPct val="65000"/>
              </a:spcBef>
              <a:defRPr sz="2400">
                <a:solidFill>
                  <a:schemeClr val="tx1"/>
                </a:solidFill>
                <a:latin typeface="KeplerRegular" pitchFamily="2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KeplerRegular" pitchFamily="2" charset="0"/>
              </a:defRPr>
            </a:lvl3pPr>
            <a:lvl4pPr marL="1600200" indent="-228600">
              <a:spcBef>
                <a:spcPct val="20000"/>
              </a:spcBef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4pPr>
            <a:lvl5pPr marL="2057400" indent="-228600">
              <a:spcBef>
                <a:spcPct val="10000"/>
              </a:spcBef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Allied Powers:</a:t>
            </a:r>
            <a:endParaRPr lang="en-US" altLang="en-US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14747"/>
              </p:ext>
            </p:extLst>
          </p:nvPr>
        </p:nvGraphicFramePr>
        <p:xfrm>
          <a:off x="2143125" y="5486400"/>
          <a:ext cx="5576888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5646786" imgH="1193517" progId="Word.Document.8">
                  <p:embed/>
                </p:oleObj>
              </mc:Choice>
              <mc:Fallback>
                <p:oleObj name="Document" r:id="rId3" imgW="5646786" imgH="11935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5486400"/>
                        <a:ext cx="5576888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286000" y="5029200"/>
            <a:ext cx="48768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defRPr sz="2600">
                <a:solidFill>
                  <a:schemeClr val="tx1"/>
                </a:solidFill>
                <a:latin typeface="FrutigerBold" pitchFamily="2" charset="0"/>
              </a:defRPr>
            </a:lvl1pPr>
            <a:lvl2pPr marL="742950" indent="-285750">
              <a:spcBef>
                <a:spcPct val="65000"/>
              </a:spcBef>
              <a:defRPr sz="2400">
                <a:solidFill>
                  <a:schemeClr val="tx1"/>
                </a:solidFill>
                <a:latin typeface="KeplerRegular" pitchFamily="2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KeplerRegular" pitchFamily="2" charset="0"/>
              </a:defRPr>
            </a:lvl3pPr>
            <a:lvl4pPr marL="1600200" indent="-228600">
              <a:spcBef>
                <a:spcPct val="20000"/>
              </a:spcBef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4pPr>
            <a:lvl5pPr marL="2057400" indent="-228600">
              <a:spcBef>
                <a:spcPct val="10000"/>
              </a:spcBef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 Exports to both sides:</a:t>
            </a:r>
            <a:endParaRPr lang="en-US" altLang="en-US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animBg="1" autoUpdateAnimBg="0"/>
      <p:bldP spid="16896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6781800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 did it take so long for America to get involved in the war?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5105400" cy="4343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America was isolationist 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“Why should I get involved in someone else’s problems”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Tx/>
              <a:buChar char="•"/>
            </a:pPr>
            <a:endParaRPr lang="en-US" alt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 eaLnBrk="1" hangingPunct="1">
              <a:buNone/>
            </a:pPr>
            <a:r>
              <a:rPr lang="en-US" alt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Is isolationism really an option for a country as powerful as the United States?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100000"/>
              </a:spcBef>
              <a:defRPr sz="2600">
                <a:solidFill>
                  <a:schemeClr val="tx1"/>
                </a:solidFill>
                <a:latin typeface="FrutigerBold" pitchFamily="2" charset="0"/>
              </a:defRPr>
            </a:lvl1pPr>
            <a:lvl2pPr marL="742950" indent="-285750">
              <a:spcBef>
                <a:spcPct val="65000"/>
              </a:spcBef>
              <a:defRPr sz="2400">
                <a:solidFill>
                  <a:schemeClr val="tx1"/>
                </a:solidFill>
                <a:latin typeface="KeplerRegular" pitchFamily="2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KeplerRegular" pitchFamily="2" charset="0"/>
              </a:defRPr>
            </a:lvl3pPr>
            <a:lvl4pPr marL="1600200" indent="-228600">
              <a:spcBef>
                <a:spcPct val="20000"/>
              </a:spcBef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4pPr>
            <a:lvl5pPr marL="2057400" indent="-228600">
              <a:spcBef>
                <a:spcPct val="10000"/>
              </a:spcBef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KeplerRegular" pitchFamily="2" charset="0"/>
              </a:defRPr>
            </a:lvl9pPr>
          </a:lstStyle>
          <a:p>
            <a:pPr>
              <a:spcBef>
                <a:spcPct val="0"/>
              </a:spcBef>
            </a:pPr>
            <a:fld id="{22D9BA71-B854-42C6-9530-7BE16A56EFA5}" type="slidenum">
              <a:rPr lang="en-US" altLang="en-US" sz="9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z="90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3225105" cy="449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84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7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979" y="16491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United States remains neutral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772400" cy="4114800"/>
          </a:xfrm>
        </p:spPr>
        <p:txBody>
          <a:bodyPr/>
          <a:lstStyle/>
          <a:p>
            <a:r>
              <a:rPr lang="en-US" altLang="en-US" dirty="0"/>
              <a:t>Woodrow Wilson: “Remain neutral in thought as well as deed”</a:t>
            </a:r>
          </a:p>
          <a:p>
            <a:r>
              <a:rPr lang="en-US" altLang="en-US" dirty="0"/>
              <a:t>To protect international trading rights</a:t>
            </a:r>
          </a:p>
          <a:p>
            <a:r>
              <a:rPr lang="en-US" altLang="en-US" dirty="0"/>
              <a:t>“He kept us out of war.” </a:t>
            </a:r>
            <a:r>
              <a:rPr lang="en-US" altLang="en-US" dirty="0" smtClean="0"/>
              <a:t>Wilson’s 1916 </a:t>
            </a:r>
            <a:r>
              <a:rPr lang="en-US" altLang="en-US" dirty="0"/>
              <a:t>presidential campaign slogan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01" y="4171666"/>
            <a:ext cx="38663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12" y="1307910"/>
            <a:ext cx="139608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8" y="4171666"/>
            <a:ext cx="371651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9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4925</TotalTime>
  <Words>1044</Words>
  <Application>Microsoft Office PowerPoint</Application>
  <PresentationFormat>On-screen Show (4:3)</PresentationFormat>
  <Paragraphs>184</Paragraphs>
  <Slides>32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Office Theme</vt:lpstr>
      <vt:lpstr>Default Design</vt:lpstr>
      <vt:lpstr>Artsy</vt:lpstr>
      <vt:lpstr>1_Artsy</vt:lpstr>
      <vt:lpstr>2_Artsy</vt:lpstr>
      <vt:lpstr>1_Blank Presentation</vt:lpstr>
      <vt:lpstr>2_Blank Presentation</vt:lpstr>
      <vt:lpstr>Blank Presentation</vt:lpstr>
      <vt:lpstr>3_Artsy</vt:lpstr>
      <vt:lpstr>Document</vt:lpstr>
      <vt:lpstr>World War I</vt:lpstr>
      <vt:lpstr>PowerPoint Presentation</vt:lpstr>
      <vt:lpstr>Tension Builds…</vt:lpstr>
      <vt:lpstr>Short-Term Cause</vt:lpstr>
      <vt:lpstr>Who Declared War on Who?</vt:lpstr>
      <vt:lpstr>The Two Sides</vt:lpstr>
      <vt:lpstr>Which side should the US pick?</vt:lpstr>
      <vt:lpstr>Why did it take so long for America to get involved in the war?</vt:lpstr>
      <vt:lpstr>United States remains neutral</vt:lpstr>
      <vt:lpstr>U.S. Neutrality under fire</vt:lpstr>
      <vt:lpstr>Election of 1916</vt:lpstr>
      <vt:lpstr>Shifting US public opinion</vt:lpstr>
      <vt:lpstr>From Neutrality to War</vt:lpstr>
      <vt:lpstr>Mobilization in the USA</vt:lpstr>
      <vt:lpstr>Wartime Public Opinion</vt:lpstr>
      <vt:lpstr>Wartime Civil Liberties</vt:lpstr>
      <vt:lpstr>The Armed Forces</vt:lpstr>
      <vt:lpstr>American Society</vt:lpstr>
      <vt:lpstr>Fighting the War</vt:lpstr>
      <vt:lpstr>Other factors after US entry</vt:lpstr>
      <vt:lpstr>Pershing’s Crusaders: The Doughboys</vt:lpstr>
      <vt:lpstr>American Battles:1918</vt:lpstr>
      <vt:lpstr>American Troops at the Western Front, 1918</vt:lpstr>
      <vt:lpstr>PowerPoint Presentation</vt:lpstr>
      <vt:lpstr>Ending the War (1918)</vt:lpstr>
      <vt:lpstr>American Casualties</vt:lpstr>
      <vt:lpstr>Approximate Comparative Losses in World War I</vt:lpstr>
      <vt:lpstr>Winning the Peace: The Versailles Peace Conference</vt:lpstr>
      <vt:lpstr>Wilson’s 14 Points</vt:lpstr>
      <vt:lpstr>page1012.jpg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Jessica Jacobs</dc:creator>
  <cp:lastModifiedBy>Jessica Jacobs</cp:lastModifiedBy>
  <cp:revision>17</cp:revision>
  <cp:lastPrinted>2017-03-28T20:20:50Z</cp:lastPrinted>
  <dcterms:created xsi:type="dcterms:W3CDTF">2017-03-22T17:22:58Z</dcterms:created>
  <dcterms:modified xsi:type="dcterms:W3CDTF">2017-03-28T20:21:38Z</dcterms:modified>
</cp:coreProperties>
</file>