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60" r:id="rId4"/>
    <p:sldId id="273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86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F137F-AD18-44C2-9715-39A0323D9869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A2D88-21C4-4349-A78D-A59F16AD1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97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703FB1-48A8-4934-A483-52632DEFA50A}" type="slidenum">
              <a:rPr lang="en-US"/>
              <a:pPr/>
              <a:t>1</a:t>
            </a:fld>
            <a:endParaRPr 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108EFA-4C8F-463E-A8BA-E67B22260C29}" type="slidenum">
              <a:rPr lang="en-US"/>
              <a:pPr/>
              <a:t>11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5B5311-C364-4164-A185-673944DC4FC5}" type="slidenum">
              <a:rPr lang="en-US"/>
              <a:pPr/>
              <a:t>12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D5AFF4-7031-4484-A934-ED48FA497BE7}" type="slidenum">
              <a:rPr lang="en-US"/>
              <a:pPr/>
              <a:t>13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108EFA-4C8F-463E-A8BA-E67B22260C29}" type="slidenum">
              <a:rPr lang="en-US"/>
              <a:pPr/>
              <a:t>14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108EFA-4C8F-463E-A8BA-E67B22260C29}" type="slidenum">
              <a:rPr lang="en-US"/>
              <a:pPr/>
              <a:t>15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D61788-A732-41CC-97A1-786C20C3E898}" type="slidenum">
              <a:rPr lang="en-US"/>
              <a:pPr/>
              <a:t>2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46CE93-AC5F-4058-AB1D-0D43D9966588}" type="slidenum">
              <a:rPr lang="en-US"/>
              <a:pPr/>
              <a:t>3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46CE93-AC5F-4058-AB1D-0D43D9966588}" type="slidenum">
              <a:rPr lang="en-US"/>
              <a:pPr/>
              <a:t>5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7BC4D1-40E7-4DF7-95C1-16B357B4DD65}" type="slidenum">
              <a:rPr lang="en-US"/>
              <a:pPr/>
              <a:t>6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7BC4D1-40E7-4DF7-95C1-16B357B4DD65}" type="slidenum">
              <a:rPr lang="en-US"/>
              <a:pPr/>
              <a:t>7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77AA25-4879-451A-B8EE-98A57127D642}" type="slidenum">
              <a:rPr lang="en-US"/>
              <a:pPr/>
              <a:t>8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5621B1-7AF0-4AB8-B856-F2759ABB45CD}" type="slidenum">
              <a:rPr lang="en-US"/>
              <a:pPr/>
              <a:t>9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5B5311-C364-4164-A185-673944DC4FC5}" type="slidenum">
              <a:rPr lang="en-US"/>
              <a:pPr/>
              <a:t>10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8355-2596-4265-9BB0-12E3BE117673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910C-D65B-4D13-821B-148558F42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00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8355-2596-4265-9BB0-12E3BE117673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910C-D65B-4D13-821B-148558F42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31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8355-2596-4265-9BB0-12E3BE117673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910C-D65B-4D13-821B-148558F42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906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676400"/>
            <a:ext cx="42672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2672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2672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49963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676400"/>
            <a:ext cx="42672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2672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71449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8355-2596-4265-9BB0-12E3BE117673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910C-D65B-4D13-821B-148558F42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362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8355-2596-4265-9BB0-12E3BE117673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910C-D65B-4D13-821B-148558F42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44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8355-2596-4265-9BB0-12E3BE117673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910C-D65B-4D13-821B-148558F42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000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8355-2596-4265-9BB0-12E3BE117673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910C-D65B-4D13-821B-148558F42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70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8355-2596-4265-9BB0-12E3BE117673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910C-D65B-4D13-821B-148558F42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381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8355-2596-4265-9BB0-12E3BE117673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910C-D65B-4D13-821B-148558F42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05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8355-2596-4265-9BB0-12E3BE117673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910C-D65B-4D13-821B-148558F42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06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8355-2596-4265-9BB0-12E3BE117673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910C-D65B-4D13-821B-148558F42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19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98355-2596-4265-9BB0-12E3BE117673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1910C-D65B-4D13-821B-148558F42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20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nOoNM0U6oc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hyperlink" Target="http://www.youtube.com/watch?v=F4kQG1bPf2k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cmdJ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goo.gl/RNJ6d" TargetMode="Externa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752600"/>
            <a:ext cx="8686800" cy="2209800"/>
          </a:xfrm>
        </p:spPr>
        <p:txBody>
          <a:bodyPr/>
          <a:lstStyle/>
          <a:p>
            <a:r>
              <a:rPr lang="en-US" sz="5400" b="0" dirty="0" smtClean="0"/>
              <a:t>The Vietnam War Years</a:t>
            </a:r>
            <a:br>
              <a:rPr lang="en-US" sz="5400" b="0" dirty="0" smtClean="0"/>
            </a:br>
            <a:r>
              <a:rPr lang="en-US" sz="5400" b="0" dirty="0" smtClean="0"/>
              <a:t>1945-1975</a:t>
            </a:r>
            <a:endParaRPr lang="en-US" sz="5400" dirty="0" smtClean="0"/>
          </a:p>
        </p:txBody>
      </p:sp>
    </p:spTree>
    <p:extLst>
      <p:ext uri="{BB962C8B-B14F-4D97-AF65-F5344CB8AC3E}">
        <p14:creationId xmlns:p14="http://schemas.microsoft.com/office/powerpoint/2010/main" val="117180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457200"/>
            <a:ext cx="4267200" cy="62484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1967-1968: </a:t>
            </a:r>
            <a:r>
              <a:rPr lang="en-US" sz="2800" b="1" dirty="0" smtClean="0">
                <a:solidFill>
                  <a:schemeClr val="tx2"/>
                </a:solidFill>
              </a:rPr>
              <a:t>Protest</a:t>
            </a:r>
            <a:r>
              <a:rPr lang="en-US" sz="2800" b="1" dirty="0" smtClean="0"/>
              <a:t> at home intensifies</a:t>
            </a:r>
          </a:p>
          <a:p>
            <a:pPr lvl="1"/>
            <a:r>
              <a:rPr lang="en-US" sz="2400" b="1" dirty="0" smtClean="0">
                <a:solidFill>
                  <a:schemeClr val="tx2"/>
                </a:solidFill>
              </a:rPr>
              <a:t>Doves</a:t>
            </a:r>
            <a:r>
              <a:rPr lang="en-US" sz="2400" b="1" dirty="0" smtClean="0">
                <a:solidFill>
                  <a:schemeClr val="tx2"/>
                </a:solidFill>
              </a:rPr>
              <a:t>: </a:t>
            </a:r>
            <a:r>
              <a:rPr lang="en-US" sz="2400" b="1" dirty="0" smtClean="0"/>
              <a:t>those opposed to the war</a:t>
            </a:r>
          </a:p>
          <a:p>
            <a:pPr lvl="1"/>
            <a:r>
              <a:rPr lang="en-US" sz="2400" b="1" dirty="0" smtClean="0">
                <a:solidFill>
                  <a:schemeClr val="tx2"/>
                </a:solidFill>
              </a:rPr>
              <a:t>Hawks</a:t>
            </a:r>
            <a:r>
              <a:rPr lang="en-US" sz="2400" b="1" dirty="0" smtClean="0">
                <a:solidFill>
                  <a:schemeClr val="tx2"/>
                </a:solidFill>
              </a:rPr>
              <a:t>: </a:t>
            </a:r>
            <a:r>
              <a:rPr lang="en-US" sz="2400" b="1" dirty="0" smtClean="0"/>
              <a:t>those in favor of staying and fighting in Vietnam</a:t>
            </a:r>
          </a:p>
          <a:p>
            <a:endParaRPr lang="en-US" sz="1400" b="1" dirty="0" smtClean="0"/>
          </a:p>
          <a:p>
            <a:r>
              <a:rPr lang="en-US" sz="2800" b="1" dirty="0" smtClean="0">
                <a:solidFill>
                  <a:schemeClr val="tx2"/>
                </a:solidFill>
              </a:rPr>
              <a:t>Richard </a:t>
            </a:r>
            <a:r>
              <a:rPr lang="en-US" sz="2800" b="1" dirty="0" smtClean="0">
                <a:solidFill>
                  <a:schemeClr val="tx2"/>
                </a:solidFill>
              </a:rPr>
              <a:t>Nixon </a:t>
            </a:r>
            <a:r>
              <a:rPr lang="en-US" sz="2800" b="1" dirty="0" smtClean="0"/>
              <a:t>elected president – promised </a:t>
            </a:r>
            <a:r>
              <a:rPr lang="en-US" sz="2800" b="1" dirty="0" smtClean="0">
                <a:solidFill>
                  <a:srgbClr val="FFC000"/>
                </a:solidFill>
              </a:rPr>
              <a:t>“Peace with Honor” </a:t>
            </a:r>
            <a:r>
              <a:rPr lang="en-US" sz="2800" b="1" dirty="0" smtClean="0"/>
              <a:t>and order at home</a:t>
            </a:r>
            <a:endParaRPr lang="en-US" sz="2800" b="1" dirty="0" smtClean="0">
              <a:solidFill>
                <a:schemeClr val="tx2"/>
              </a:solidFill>
            </a:endParaRPr>
          </a:p>
          <a:p>
            <a:endParaRPr lang="en-US" sz="240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7" descr="300px-Richard_Nixon_campaign_rally_19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0100" y="3505200"/>
            <a:ext cx="411480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images.politico.com/global/080226_recreate-68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57200"/>
            <a:ext cx="3886200" cy="29217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33379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" dur="1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838200"/>
            <a:ext cx="4953000" cy="5791200"/>
          </a:xfrm>
        </p:spPr>
        <p:txBody>
          <a:bodyPr>
            <a:normAutofit fontScale="92500" lnSpcReduction="20000"/>
          </a:bodyPr>
          <a:lstStyle/>
          <a:p>
            <a:r>
              <a:rPr lang="en-US" sz="3000" b="1" dirty="0" smtClean="0"/>
              <a:t>Nixon relied on the diplomacy of </a:t>
            </a:r>
            <a:r>
              <a:rPr lang="en-US" sz="3000" b="1" dirty="0" smtClean="0">
                <a:solidFill>
                  <a:schemeClr val="tx2"/>
                </a:solidFill>
              </a:rPr>
              <a:t>Henry Kissinger </a:t>
            </a:r>
            <a:r>
              <a:rPr lang="en-US" sz="3000" b="1" dirty="0" smtClean="0"/>
              <a:t>to achieve peace or US withdrawal</a:t>
            </a:r>
          </a:p>
          <a:p>
            <a:endParaRPr lang="en-US" sz="3000" b="1" dirty="0" smtClean="0"/>
          </a:p>
          <a:p>
            <a:r>
              <a:rPr lang="en-US" sz="3000" b="1" dirty="0" smtClean="0"/>
              <a:t>Nixon pushed for </a:t>
            </a:r>
            <a:r>
              <a:rPr lang="en-US" sz="3000" b="1" dirty="0" smtClean="0">
                <a:solidFill>
                  <a:schemeClr val="tx2"/>
                </a:solidFill>
              </a:rPr>
              <a:t>Vietnamization: </a:t>
            </a:r>
            <a:r>
              <a:rPr lang="en-US" sz="3000" b="1" dirty="0" smtClean="0"/>
              <a:t>having the South </a:t>
            </a:r>
            <a:r>
              <a:rPr lang="en-US" sz="3000" b="1" dirty="0" smtClean="0"/>
              <a:t>Vietnamese take </a:t>
            </a:r>
            <a:r>
              <a:rPr lang="en-US" sz="3000" b="1" dirty="0" smtClean="0"/>
              <a:t>a greater role in the war</a:t>
            </a:r>
            <a:endParaRPr lang="en-US" sz="2600" b="1" dirty="0" smtClean="0">
              <a:solidFill>
                <a:srgbClr val="FF0000"/>
              </a:solidFill>
            </a:endParaRPr>
          </a:p>
          <a:p>
            <a:endParaRPr lang="en-US" sz="3000" b="1" dirty="0" smtClean="0"/>
          </a:p>
          <a:p>
            <a:r>
              <a:rPr lang="en-US" sz="3000" b="1" dirty="0" smtClean="0"/>
              <a:t>April 1970: In spite of that, he continues </a:t>
            </a:r>
            <a:r>
              <a:rPr lang="en-US" sz="3000" b="1" dirty="0" smtClean="0">
                <a:solidFill>
                  <a:schemeClr val="tx2"/>
                </a:solidFill>
              </a:rPr>
              <a:t>carpet</a:t>
            </a:r>
            <a:r>
              <a:rPr lang="en-US" sz="3000" b="1" dirty="0" smtClean="0"/>
              <a:t> </a:t>
            </a:r>
            <a:r>
              <a:rPr lang="en-US" sz="3000" b="1" dirty="0" smtClean="0">
                <a:solidFill>
                  <a:schemeClr val="tx2"/>
                </a:solidFill>
              </a:rPr>
              <a:t>bombing Hanoi </a:t>
            </a:r>
            <a:r>
              <a:rPr lang="en-US" sz="3000" b="1" dirty="0" smtClean="0"/>
              <a:t>and orders a secret invasion of </a:t>
            </a:r>
            <a:r>
              <a:rPr lang="en-US" sz="3000" b="1" dirty="0" smtClean="0">
                <a:solidFill>
                  <a:schemeClr val="tx2"/>
                </a:solidFill>
              </a:rPr>
              <a:t>Cambodia</a:t>
            </a:r>
          </a:p>
          <a:p>
            <a:endParaRPr lang="en-US" sz="2400" b="1" dirty="0" smtClean="0"/>
          </a:p>
        </p:txBody>
      </p:sp>
      <p:pic>
        <p:nvPicPr>
          <p:cNvPr id="43018" name="Picture 10" descr="B52Origina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92889" y="3880541"/>
            <a:ext cx="3951111" cy="2857500"/>
          </a:xfrm>
        </p:spPr>
      </p:pic>
      <p:pic>
        <p:nvPicPr>
          <p:cNvPr id="43019" name="Picture 11" descr="kissinger%201975042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548252" y="762000"/>
            <a:ext cx="2474026" cy="1905000"/>
          </a:xfrm>
        </p:spPr>
      </p:pic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b="1" u="sng" dirty="0" smtClean="0"/>
              <a:t>PHASE 3 – THE NIXON YEARS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09800"/>
            <a:ext cx="2224749" cy="1670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42813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" dur="1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2400"/>
            <a:ext cx="5029200" cy="6248400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/>
              <a:t>May 4, 1970: </a:t>
            </a:r>
            <a:r>
              <a:rPr lang="en-US" sz="2400" b="1" dirty="0" smtClean="0">
                <a:solidFill>
                  <a:schemeClr val="tx2"/>
                </a:solidFill>
              </a:rPr>
              <a:t>Kent State Massacre: </a:t>
            </a:r>
            <a:r>
              <a:rPr lang="en-US" sz="2400" b="1" dirty="0" smtClean="0"/>
              <a:t>Ohio National Guard opened fire on student protestors, 4 killed  </a:t>
            </a:r>
            <a:r>
              <a:rPr lang="en-US" sz="1800" b="1" dirty="0" smtClean="0">
                <a:hlinkClick r:id="rId3"/>
              </a:rPr>
              <a:t>http://www.youtube.com/watch?v=YnOoNM0U6oc</a:t>
            </a:r>
            <a:r>
              <a:rPr lang="en-US" sz="1800" b="1" dirty="0" smtClean="0"/>
              <a:t> </a:t>
            </a:r>
            <a:endParaRPr lang="en-US" sz="2400" b="1" dirty="0" smtClean="0"/>
          </a:p>
          <a:p>
            <a:endParaRPr lang="en-US" sz="2400" b="1" dirty="0" smtClean="0"/>
          </a:p>
          <a:p>
            <a:r>
              <a:rPr lang="en-US" sz="2400" b="1" dirty="0" smtClean="0"/>
              <a:t>1971: Daniel Ellsberg leaked </a:t>
            </a:r>
            <a:r>
              <a:rPr lang="en-US" sz="2400" b="1" dirty="0" smtClean="0">
                <a:solidFill>
                  <a:schemeClr val="tx2"/>
                </a:solidFill>
              </a:rPr>
              <a:t>Pentagon Papers</a:t>
            </a:r>
            <a:r>
              <a:rPr lang="en-US" sz="2400" b="1" dirty="0" smtClean="0"/>
              <a:t> – classified documents that showed </a:t>
            </a:r>
            <a:r>
              <a:rPr lang="en-US" sz="2400" b="1" dirty="0" smtClean="0"/>
              <a:t>gov’t </a:t>
            </a:r>
            <a:r>
              <a:rPr lang="en-US" sz="2400" b="1" dirty="0" smtClean="0"/>
              <a:t>officials </a:t>
            </a:r>
            <a:r>
              <a:rPr lang="en-US" sz="2400" b="1" dirty="0" smtClean="0">
                <a:solidFill>
                  <a:srgbClr val="FFC000"/>
                </a:solidFill>
              </a:rPr>
              <a:t>privately questioning </a:t>
            </a:r>
            <a:r>
              <a:rPr lang="en-US" sz="2400" b="1" dirty="0" smtClean="0"/>
              <a:t>the war while </a:t>
            </a:r>
            <a:r>
              <a:rPr lang="en-US" sz="2400" b="1" dirty="0" smtClean="0">
                <a:solidFill>
                  <a:srgbClr val="FFC000"/>
                </a:solidFill>
              </a:rPr>
              <a:t>publicly supporting it </a:t>
            </a:r>
            <a:r>
              <a:rPr lang="en-US" sz="1800" b="1" dirty="0" smtClean="0">
                <a:solidFill>
                  <a:srgbClr val="FF0000"/>
                </a:solidFill>
                <a:hlinkClick r:id="rId4"/>
              </a:rPr>
              <a:t>http://www.youtube.com/watch?v=F4kQG1bPf2k</a:t>
            </a:r>
            <a:endParaRPr lang="en-US" sz="1800" b="1" dirty="0" smtClean="0">
              <a:solidFill>
                <a:srgbClr val="FF0000"/>
              </a:solidFill>
            </a:endParaRPr>
          </a:p>
          <a:p>
            <a:endParaRPr lang="en-US" sz="2400" b="1" dirty="0" smtClean="0"/>
          </a:p>
          <a:p>
            <a:r>
              <a:rPr lang="en-US" sz="2400" b="1" dirty="0" smtClean="0"/>
              <a:t>January 27, 1973: </a:t>
            </a:r>
            <a:r>
              <a:rPr lang="en-US" sz="2400" b="1" dirty="0" smtClean="0"/>
              <a:t>Paris Peace Agreement signed </a:t>
            </a:r>
            <a:r>
              <a:rPr lang="en-US" sz="2400" b="1" dirty="0" smtClean="0">
                <a:sym typeface="Wingdings" panose="05000000000000000000" pitchFamily="2" charset="2"/>
              </a:rPr>
              <a:t></a:t>
            </a:r>
            <a:r>
              <a:rPr lang="en-US" sz="2400" b="1" dirty="0" smtClean="0"/>
              <a:t>end </a:t>
            </a:r>
            <a:r>
              <a:rPr lang="en-US" sz="2400" b="1" dirty="0" smtClean="0"/>
              <a:t>the war and </a:t>
            </a:r>
            <a:r>
              <a:rPr lang="en-US" sz="2400" b="1" dirty="0" smtClean="0"/>
              <a:t>bring U.S. troops home (March 1973)</a:t>
            </a:r>
            <a:endParaRPr lang="en-US" sz="2400" b="1" dirty="0" smtClean="0"/>
          </a:p>
        </p:txBody>
      </p:sp>
      <p:pic>
        <p:nvPicPr>
          <p:cNvPr id="71689" name="Picture 9" descr="KentStat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334000" y="228600"/>
            <a:ext cx="3683000" cy="2933700"/>
          </a:xfrm>
        </p:spPr>
      </p:pic>
      <p:pic>
        <p:nvPicPr>
          <p:cNvPr id="2050" name="Picture 2" descr="http://www.motherjones.com/files/images/Blog_Ellsber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3429000"/>
            <a:ext cx="2295525" cy="3181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12530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b="1" u="sng" dirty="0" smtClean="0"/>
              <a:t>PHASE 4 – VIETNAMESE CIVIL WAR, 1973-75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447800"/>
            <a:ext cx="3962400" cy="5029200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March</a:t>
            </a:r>
            <a:r>
              <a:rPr lang="en-US" sz="2800" b="1" dirty="0" smtClean="0"/>
              <a:t>, 1975: North Vietnamese launch </a:t>
            </a:r>
            <a:r>
              <a:rPr lang="en-US" sz="2800" b="1" dirty="0" smtClean="0">
                <a:solidFill>
                  <a:srgbClr val="FFC000"/>
                </a:solidFill>
              </a:rPr>
              <a:t>full-scale invasion </a:t>
            </a:r>
            <a:r>
              <a:rPr lang="en-US" sz="2800" b="1" dirty="0" smtClean="0"/>
              <a:t>of South Vietnam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April 30, 1975: Country unified under communism, </a:t>
            </a:r>
            <a:r>
              <a:rPr lang="en-US" sz="2800" b="1" dirty="0" smtClean="0">
                <a:solidFill>
                  <a:schemeClr val="tx2"/>
                </a:solidFill>
              </a:rPr>
              <a:t>Ho </a:t>
            </a:r>
            <a:r>
              <a:rPr lang="en-US" sz="2800" b="1" dirty="0" smtClean="0">
                <a:solidFill>
                  <a:schemeClr val="tx2"/>
                </a:solidFill>
              </a:rPr>
              <a:t>Chi Minh </a:t>
            </a:r>
            <a:r>
              <a:rPr lang="en-US" sz="2800" b="1" dirty="0" smtClean="0">
                <a:solidFill>
                  <a:schemeClr val="tx2"/>
                </a:solidFill>
              </a:rPr>
              <a:t>declares war over</a:t>
            </a:r>
            <a:endParaRPr lang="en-US" sz="2800" b="1" dirty="0" smtClean="0">
              <a:solidFill>
                <a:schemeClr val="tx2"/>
              </a:solidFill>
            </a:endParaRPr>
          </a:p>
          <a:p>
            <a:pPr lvl="1"/>
            <a:r>
              <a:rPr lang="en-US" sz="2400" b="1" dirty="0" smtClean="0"/>
              <a:t>Last 10 Americans leave U.S. Embassy</a:t>
            </a:r>
            <a:endParaRPr lang="en-US" sz="2400" b="1" dirty="0" smtClean="0"/>
          </a:p>
          <a:p>
            <a:pPr>
              <a:buNone/>
            </a:pPr>
            <a:endParaRPr lang="en-US" sz="2400" b="1" dirty="0" smtClean="0"/>
          </a:p>
        </p:txBody>
      </p:sp>
      <p:pic>
        <p:nvPicPr>
          <p:cNvPr id="44039" name="Picture 7" descr="saig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43400" y="1007602"/>
            <a:ext cx="3894878" cy="2942098"/>
          </a:xfrm>
        </p:spPr>
      </p:pic>
      <p:pic>
        <p:nvPicPr>
          <p:cNvPr id="5" name="Picture 4" descr="http://3.bp.blogspot.com/_ww90pQP-08Y/SfoBRs1Q_eI/AAAAAAAABB4/Od0mfa2SM44/s400/Vietnam7FallOfSaigon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114800"/>
            <a:ext cx="3810000" cy="2600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58696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4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838200"/>
            <a:ext cx="4267200" cy="5638800"/>
          </a:xfrm>
        </p:spPr>
        <p:txBody>
          <a:bodyPr/>
          <a:lstStyle/>
          <a:p>
            <a:endParaRPr lang="en-US" sz="2400" b="1" dirty="0" smtClean="0"/>
          </a:p>
          <a:p>
            <a:r>
              <a:rPr lang="en-US" sz="2800" b="1" dirty="0" smtClean="0">
                <a:solidFill>
                  <a:srgbClr val="FFC000"/>
                </a:solidFill>
              </a:rPr>
              <a:t>$170 billion </a:t>
            </a:r>
            <a:r>
              <a:rPr lang="en-US" sz="2800" b="1" dirty="0" smtClean="0"/>
              <a:t>direct costs</a:t>
            </a:r>
          </a:p>
          <a:p>
            <a:r>
              <a:rPr lang="en-US" sz="2800" b="1" dirty="0" smtClean="0">
                <a:solidFill>
                  <a:srgbClr val="FFC000"/>
                </a:solidFill>
              </a:rPr>
              <a:t>58,000</a:t>
            </a:r>
            <a:r>
              <a:rPr lang="en-US" sz="2800" b="1" dirty="0" smtClean="0"/>
              <a:t> </a:t>
            </a:r>
            <a:r>
              <a:rPr lang="en-US" sz="2800" b="1" dirty="0" smtClean="0"/>
              <a:t>American soldiers dead</a:t>
            </a:r>
          </a:p>
          <a:p>
            <a:r>
              <a:rPr lang="en-US" sz="2800" b="1" dirty="0" smtClean="0">
                <a:solidFill>
                  <a:srgbClr val="FFC000"/>
                </a:solidFill>
              </a:rPr>
              <a:t>300,000 </a:t>
            </a:r>
            <a:r>
              <a:rPr lang="en-US" sz="2800" b="1" dirty="0" smtClean="0"/>
              <a:t>wounded</a:t>
            </a:r>
          </a:p>
          <a:p>
            <a:r>
              <a:rPr lang="en-US" sz="2800" b="1" dirty="0" smtClean="0"/>
              <a:t>Over </a:t>
            </a:r>
            <a:r>
              <a:rPr lang="en-US" sz="2800" b="1" dirty="0" smtClean="0">
                <a:solidFill>
                  <a:srgbClr val="FFC000"/>
                </a:solidFill>
              </a:rPr>
              <a:t>1 million North &amp; South Vietnamese soldiers </a:t>
            </a:r>
            <a:r>
              <a:rPr lang="en-US" sz="2800" b="1" dirty="0" smtClean="0"/>
              <a:t>dead + countless civilians</a:t>
            </a:r>
          </a:p>
          <a:p>
            <a:endParaRPr lang="en-US" sz="2800" b="1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6858000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b="1" u="sng" dirty="0" smtClean="0"/>
              <a:t>IMPACTS OF THE WAR</a:t>
            </a:r>
          </a:p>
        </p:txBody>
      </p:sp>
      <p:pic>
        <p:nvPicPr>
          <p:cNvPr id="6152" name="Picture 8" descr="http://www.thebluegrassblog.com/wp-content/uploads/2007/11/memorial_day_51_of_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990600"/>
            <a:ext cx="4476750" cy="2984500"/>
          </a:xfrm>
          <a:prstGeom prst="rect">
            <a:avLst/>
          </a:prstGeom>
          <a:noFill/>
        </p:spPr>
      </p:pic>
      <p:pic>
        <p:nvPicPr>
          <p:cNvPr id="6156" name="Picture 12" descr="http://imgc.artprintimages.com/images/art-print/horst-faas-vietnam-war-u-s-casualties_i-G-65-6537-RYA4100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038600"/>
            <a:ext cx="3590925" cy="26950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50684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3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30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838200"/>
            <a:ext cx="4267200" cy="55626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War </a:t>
            </a:r>
            <a:r>
              <a:rPr lang="en-US" sz="2800" b="1" dirty="0" smtClean="0"/>
              <a:t>Powers Act (1973)</a:t>
            </a:r>
          </a:p>
          <a:p>
            <a:pPr lvl="1"/>
            <a:r>
              <a:rPr lang="en-US" b="1" dirty="0" smtClean="0"/>
              <a:t>President </a:t>
            </a:r>
            <a:r>
              <a:rPr lang="en-US" b="1" dirty="0" smtClean="0"/>
              <a:t>must inform Congress of </a:t>
            </a:r>
            <a:r>
              <a:rPr lang="en-US" b="1" dirty="0" smtClean="0">
                <a:solidFill>
                  <a:srgbClr val="FFC000"/>
                </a:solidFill>
              </a:rPr>
              <a:t>troop commitments within 48 hours</a:t>
            </a:r>
          </a:p>
          <a:p>
            <a:pPr lvl="1"/>
            <a:r>
              <a:rPr lang="en-US" b="1" dirty="0" smtClean="0"/>
              <a:t>Troops </a:t>
            </a:r>
            <a:r>
              <a:rPr lang="en-US" b="1" dirty="0" smtClean="0"/>
              <a:t>must be </a:t>
            </a:r>
            <a:r>
              <a:rPr lang="en-US" b="1" dirty="0" smtClean="0">
                <a:solidFill>
                  <a:srgbClr val="FFC000"/>
                </a:solidFill>
              </a:rPr>
              <a:t>withdrawn in 60-90 days </a:t>
            </a:r>
            <a:r>
              <a:rPr lang="en-US" b="1" dirty="0" smtClean="0"/>
              <a:t>unless Congress approves usage</a:t>
            </a:r>
          </a:p>
          <a:p>
            <a:r>
              <a:rPr lang="en-US" sz="2800" b="1" dirty="0" smtClean="0"/>
              <a:t>Public </a:t>
            </a:r>
            <a:r>
              <a:rPr lang="en-US" sz="2800" b="1" dirty="0" smtClean="0">
                <a:solidFill>
                  <a:srgbClr val="FFC000"/>
                </a:solidFill>
              </a:rPr>
              <a:t>confidence</a:t>
            </a:r>
            <a:r>
              <a:rPr lang="en-US" sz="2800" b="1" dirty="0" smtClean="0"/>
              <a:t> in the US government </a:t>
            </a:r>
            <a:r>
              <a:rPr lang="en-US" sz="2800" b="1" dirty="0" smtClean="0">
                <a:solidFill>
                  <a:srgbClr val="FFC000"/>
                </a:solidFill>
              </a:rPr>
              <a:t>declines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b="1" u="sng" dirty="0" smtClean="0"/>
              <a:t>IMPACTS OF THE WAR</a:t>
            </a:r>
          </a:p>
        </p:txBody>
      </p:sp>
      <p:pic>
        <p:nvPicPr>
          <p:cNvPr id="2050" name="Picture 2" descr="http://texasgopvote.com/sites/default/files/nixon_war_powers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143000"/>
            <a:ext cx="3827064" cy="45054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63812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3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152400"/>
            <a:ext cx="8686800" cy="685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b="1" dirty="0" smtClean="0"/>
              <a:t>Phase 1 – War of Independence vs. France</a:t>
            </a:r>
            <a:br>
              <a:rPr lang="en-US" sz="2800" b="1" dirty="0" smtClean="0"/>
            </a:br>
            <a:r>
              <a:rPr lang="en-US" sz="2800" b="1" dirty="0" smtClean="0"/>
              <a:t>1945-1954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066800"/>
            <a:ext cx="5181600" cy="548640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 smtClean="0"/>
              <a:t>1887-1941: Vietnam, Cambodia, and Laos had been a French colony under the name of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French Indochina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b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Ho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Chi Minh</a:t>
            </a:r>
            <a:r>
              <a:rPr lang="en-US" sz="2400" b="1" dirty="0" smtClean="0"/>
              <a:t>, a Communist, became leader of the Vietminh, a </a:t>
            </a:r>
            <a:r>
              <a:rPr lang="en-US" sz="2400" b="1" dirty="0" smtClean="0">
                <a:solidFill>
                  <a:srgbClr val="FFC000"/>
                </a:solidFill>
              </a:rPr>
              <a:t>nationalist group who fought against </a:t>
            </a:r>
            <a:r>
              <a:rPr lang="en-US" sz="2400" b="1" dirty="0" smtClean="0">
                <a:solidFill>
                  <a:srgbClr val="FFC000"/>
                </a:solidFill>
              </a:rPr>
              <a:t>Japan in WWII</a:t>
            </a:r>
            <a:endParaRPr lang="en-US" sz="2400" b="1" dirty="0" smtClean="0">
              <a:solidFill>
                <a:srgbClr val="FFC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b="1" dirty="0" smtClean="0"/>
          </a:p>
          <a:p>
            <a:pPr>
              <a:lnSpc>
                <a:spcPct val="75000"/>
              </a:lnSpc>
            </a:pPr>
            <a:r>
              <a:rPr lang="en-US" sz="2400" b="1" dirty="0" smtClean="0"/>
              <a:t>1954: French defeated at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Dien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Bien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Phu</a:t>
            </a:r>
            <a:endParaRPr lang="en-US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75000"/>
              </a:lnSpc>
            </a:pPr>
            <a:endParaRPr lang="en-US" sz="2400" b="1" dirty="0" smtClean="0"/>
          </a:p>
          <a:p>
            <a:pPr>
              <a:lnSpc>
                <a:spcPct val="75000"/>
              </a:lnSpc>
            </a:pPr>
            <a:r>
              <a:rPr lang="en-US" sz="2400" b="1" dirty="0" smtClean="0"/>
              <a:t>Geneva Accords (Peace Conference): partitioned Vietnam at the </a:t>
            </a:r>
            <a:r>
              <a:rPr lang="en-US" sz="2400" b="1" dirty="0" smtClean="0">
                <a:solidFill>
                  <a:srgbClr val="FFFF00"/>
                </a:solidFill>
              </a:rPr>
              <a:t>17</a:t>
            </a:r>
            <a:r>
              <a:rPr lang="en-US" sz="2400" b="1" baseline="30000" dirty="0" smtClean="0">
                <a:solidFill>
                  <a:srgbClr val="FFFF00"/>
                </a:solidFill>
              </a:rPr>
              <a:t>th</a:t>
            </a:r>
            <a:r>
              <a:rPr lang="en-US" sz="2400" b="1" dirty="0" smtClean="0">
                <a:solidFill>
                  <a:srgbClr val="FFFF00"/>
                </a:solidFill>
              </a:rPr>
              <a:t> parallel </a:t>
            </a:r>
            <a:r>
              <a:rPr lang="en-US" sz="2400" b="1" dirty="0" smtClean="0"/>
              <a:t>into a </a:t>
            </a:r>
            <a:r>
              <a:rPr lang="en-US" sz="2400" b="1" dirty="0" smtClean="0">
                <a:solidFill>
                  <a:srgbClr val="FFC000"/>
                </a:solidFill>
              </a:rPr>
              <a:t>communist</a:t>
            </a:r>
            <a:r>
              <a:rPr lang="en-US" sz="2400" b="1" dirty="0" smtClean="0"/>
              <a:t> North led by Ho and a </a:t>
            </a:r>
            <a:r>
              <a:rPr lang="en-US" sz="2400" b="1" dirty="0" smtClean="0">
                <a:solidFill>
                  <a:srgbClr val="FFC000"/>
                </a:solidFill>
              </a:rPr>
              <a:t>“democratic” </a:t>
            </a:r>
            <a:r>
              <a:rPr lang="en-US" sz="2400" b="1" dirty="0" smtClean="0"/>
              <a:t>South Vietnam led by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Ngo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Dinh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Diem</a:t>
            </a:r>
          </a:p>
          <a:p>
            <a:pPr>
              <a:lnSpc>
                <a:spcPct val="65000"/>
              </a:lnSpc>
              <a:buFont typeface="Wingdings" pitchFamily="2" charset="2"/>
              <a:buNone/>
            </a:pPr>
            <a:endParaRPr lang="en-US" sz="2400" b="1" dirty="0" smtClean="0"/>
          </a:p>
          <a:p>
            <a:pPr>
              <a:lnSpc>
                <a:spcPct val="65000"/>
              </a:lnSpc>
              <a:buNone/>
            </a:pPr>
            <a:endParaRPr lang="en-US" sz="2000" b="1" dirty="0" smtClean="0"/>
          </a:p>
        </p:txBody>
      </p:sp>
      <p:pic>
        <p:nvPicPr>
          <p:cNvPr id="34822" name="Picture 6" descr="indoch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10200" y="609600"/>
            <a:ext cx="1955877" cy="2365375"/>
          </a:xfrm>
        </p:spPr>
      </p:pic>
      <p:pic>
        <p:nvPicPr>
          <p:cNvPr id="34823" name="Picture 7" descr="ho-chi-minh-1-size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334000" y="3962400"/>
            <a:ext cx="2109788" cy="27432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880" y="1447800"/>
            <a:ext cx="184912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74440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2800" b="1" u="sng" dirty="0" smtClean="0"/>
              <a:t>PHASE 2 – AMERICAN ESCALATION AND MILITARY INVOLVEMENT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95400"/>
            <a:ext cx="4648200" cy="5334000"/>
          </a:xfrm>
        </p:spPr>
        <p:txBody>
          <a:bodyPr/>
          <a:lstStyle/>
          <a:p>
            <a:pPr>
              <a:lnSpc>
                <a:spcPct val="65000"/>
              </a:lnSpc>
            </a:pPr>
            <a:r>
              <a:rPr lang="en-US" sz="2800" b="1" dirty="0" smtClean="0"/>
              <a:t>Ho </a:t>
            </a:r>
            <a:r>
              <a:rPr lang="en-US" sz="2800" b="1" dirty="0" smtClean="0"/>
              <a:t>created the </a:t>
            </a:r>
            <a:r>
              <a:rPr lang="en-US" sz="2800" b="1" dirty="0" smtClean="0">
                <a:solidFill>
                  <a:srgbClr val="FFFF00"/>
                </a:solidFill>
              </a:rPr>
              <a:t>Vietcong</a:t>
            </a:r>
            <a:r>
              <a:rPr lang="en-US" sz="2800" b="1" dirty="0" smtClean="0"/>
              <a:t>, a guerrilla army to help unify the north and south under communism</a:t>
            </a:r>
          </a:p>
          <a:p>
            <a:pPr>
              <a:lnSpc>
                <a:spcPct val="65000"/>
              </a:lnSpc>
            </a:pPr>
            <a:endParaRPr lang="en-US" sz="2800" b="1" dirty="0" smtClean="0"/>
          </a:p>
          <a:p>
            <a:pPr>
              <a:lnSpc>
                <a:spcPct val="65000"/>
              </a:lnSpc>
            </a:pPr>
            <a:r>
              <a:rPr lang="en-US" sz="2800" b="1" dirty="0" smtClean="0"/>
              <a:t>Presidents </a:t>
            </a:r>
            <a:r>
              <a:rPr lang="en-US" sz="2800" b="1" dirty="0" smtClean="0">
                <a:solidFill>
                  <a:schemeClr val="tx2"/>
                </a:solidFill>
              </a:rPr>
              <a:t>Eisenhower</a:t>
            </a:r>
            <a:r>
              <a:rPr lang="en-US" sz="2800" b="1" dirty="0" smtClean="0"/>
              <a:t> and later </a:t>
            </a:r>
            <a:r>
              <a:rPr lang="en-US" sz="2800" b="1" dirty="0" smtClean="0">
                <a:solidFill>
                  <a:schemeClr val="tx2"/>
                </a:solidFill>
              </a:rPr>
              <a:t>JFK</a:t>
            </a:r>
            <a:r>
              <a:rPr lang="en-US" sz="2800" b="1" dirty="0" smtClean="0"/>
              <a:t> provide </a:t>
            </a:r>
            <a:r>
              <a:rPr lang="en-US" sz="2800" b="1" dirty="0" smtClean="0">
                <a:solidFill>
                  <a:srgbClr val="FFC000"/>
                </a:solidFill>
              </a:rPr>
              <a:t>financial aid and military advisers </a:t>
            </a:r>
            <a:r>
              <a:rPr lang="en-US" sz="2800" b="1" dirty="0" smtClean="0"/>
              <a:t>to help the South fight the </a:t>
            </a:r>
            <a:r>
              <a:rPr lang="en-US" sz="2800" b="1" dirty="0" smtClean="0"/>
              <a:t>Vietcong</a:t>
            </a:r>
          </a:p>
          <a:p>
            <a:pPr>
              <a:lnSpc>
                <a:spcPct val="65000"/>
              </a:lnSpc>
            </a:pPr>
            <a:endParaRPr lang="en-US" sz="2800" b="1" dirty="0"/>
          </a:p>
          <a:p>
            <a:pPr>
              <a:lnSpc>
                <a:spcPct val="65000"/>
              </a:lnSpc>
            </a:pPr>
            <a:r>
              <a:rPr lang="en-US" sz="2800" b="1" dirty="0" smtClean="0">
                <a:solidFill>
                  <a:schemeClr val="tx2"/>
                </a:solidFill>
              </a:rPr>
              <a:t>Domino theory: </a:t>
            </a:r>
            <a:r>
              <a:rPr lang="en-US" sz="2800" b="1" dirty="0" smtClean="0"/>
              <a:t>US belief that it Vietnam fell to communism, so would </a:t>
            </a:r>
            <a:r>
              <a:rPr lang="en-US" sz="2800" b="1" dirty="0" smtClean="0">
                <a:solidFill>
                  <a:srgbClr val="FFFF00"/>
                </a:solidFill>
              </a:rPr>
              <a:t>other nations in area </a:t>
            </a:r>
            <a:r>
              <a:rPr lang="en-US" sz="2800" b="1" dirty="0" smtClean="0"/>
              <a:t>(Pres. Eisenhower)</a:t>
            </a:r>
          </a:p>
          <a:p>
            <a:pPr>
              <a:lnSpc>
                <a:spcPct val="65000"/>
              </a:lnSpc>
            </a:pPr>
            <a:endParaRPr lang="en-US" sz="2400" b="1" dirty="0" smtClean="0"/>
          </a:p>
          <a:p>
            <a:pPr>
              <a:lnSpc>
                <a:spcPct val="65000"/>
              </a:lnSpc>
              <a:buFont typeface="Wingdings" pitchFamily="2" charset="2"/>
              <a:buNone/>
            </a:pPr>
            <a:endParaRPr lang="en-US" sz="2000" b="1" dirty="0" smtClean="0"/>
          </a:p>
          <a:p>
            <a:pPr>
              <a:lnSpc>
                <a:spcPct val="65000"/>
              </a:lnSpc>
              <a:buFont typeface="Wingdings" pitchFamily="2" charset="2"/>
              <a:buNone/>
            </a:pPr>
            <a:endParaRPr lang="en-US" sz="2000" b="1" dirty="0" smtClean="0"/>
          </a:p>
        </p:txBody>
      </p:sp>
      <p:pic>
        <p:nvPicPr>
          <p:cNvPr id="53250" name="Picture 2" descr="File:HoChiMinhTrial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5060" y="990600"/>
            <a:ext cx="3209303" cy="2590799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968" y="3810000"/>
            <a:ext cx="3852863" cy="290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09563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" dur="1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0847" y="457200"/>
            <a:ext cx="4267200" cy="4343400"/>
          </a:xfrm>
        </p:spPr>
        <p:txBody>
          <a:bodyPr/>
          <a:lstStyle/>
          <a:p>
            <a:r>
              <a:rPr lang="en-US" sz="2800" b="1" dirty="0" smtClean="0"/>
              <a:t>1963: Diem regime corrupt and unpopular; he was </a:t>
            </a:r>
            <a:r>
              <a:rPr lang="en-US" sz="2800" b="1" dirty="0" smtClean="0">
                <a:solidFill>
                  <a:schemeClr val="tx2"/>
                </a:solidFill>
              </a:rPr>
              <a:t>assassinated</a:t>
            </a:r>
            <a:r>
              <a:rPr lang="en-US" sz="2800" b="1" dirty="0" smtClean="0"/>
              <a:t> by military leaders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1845"/>
            <a:ext cx="3826037" cy="3056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489" y="3234461"/>
            <a:ext cx="3429117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511605"/>
            <a:ext cx="2629978" cy="2101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8712"/>
            <a:ext cx="2956678" cy="239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130233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52400"/>
            <a:ext cx="4495800" cy="6400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65000"/>
              </a:lnSpc>
            </a:pPr>
            <a:endParaRPr lang="en-US" sz="2000" b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b="1" dirty="0" smtClean="0"/>
              <a:t>August 2, 1964: US claimed that North Vietnamese torpedo boats had fired on two US ships in the </a:t>
            </a:r>
            <a:r>
              <a:rPr lang="en-US" sz="2800" b="1" dirty="0" smtClean="0">
                <a:solidFill>
                  <a:schemeClr val="tx2"/>
                </a:solidFill>
              </a:rPr>
              <a:t>Gulf of Tonkin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800" b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b="1" dirty="0" smtClean="0"/>
              <a:t>August 7, 1964: Congress passed the </a:t>
            </a:r>
            <a:r>
              <a:rPr lang="en-US" sz="2800" b="1" dirty="0" smtClean="0">
                <a:solidFill>
                  <a:schemeClr val="tx2"/>
                </a:solidFill>
              </a:rPr>
              <a:t>Gulf of Tonkin Resolution </a:t>
            </a:r>
            <a:r>
              <a:rPr lang="en-US" sz="2800" b="1" dirty="0" smtClean="0"/>
              <a:t>which gave President Lyndon Johnson (LBJ) authority to </a:t>
            </a:r>
            <a:r>
              <a:rPr lang="en-US" sz="2800" b="1" dirty="0" smtClean="0">
                <a:solidFill>
                  <a:srgbClr val="FFC000"/>
                </a:solidFill>
              </a:rPr>
              <a:t>“take all necessary measures” </a:t>
            </a:r>
            <a:r>
              <a:rPr lang="en-US" sz="2800" b="1" dirty="0" smtClean="0"/>
              <a:t>in </a:t>
            </a:r>
            <a:r>
              <a:rPr lang="en-US" sz="2800" b="1" dirty="0" smtClean="0"/>
              <a:t>Vietnam (blank check $$)</a:t>
            </a:r>
            <a:endParaRPr lang="en-US" sz="2800" b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800" b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b="1" dirty="0" smtClean="0"/>
              <a:t>Congress had delegated all </a:t>
            </a:r>
            <a:r>
              <a:rPr lang="en-US" sz="2800" b="1" dirty="0" smtClean="0">
                <a:solidFill>
                  <a:srgbClr val="FFFF00"/>
                </a:solidFill>
              </a:rPr>
              <a:t>war powers</a:t>
            </a:r>
            <a:r>
              <a:rPr lang="en-US" sz="2800" b="1" dirty="0" smtClean="0"/>
              <a:t> to the President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b="1" dirty="0" smtClean="0"/>
          </a:p>
        </p:txBody>
      </p:sp>
      <p:pic>
        <p:nvPicPr>
          <p:cNvPr id="57346" name="Picture 2" descr="File:MaddoxTonkin1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8213" y="139262"/>
            <a:ext cx="2852094" cy="2809876"/>
          </a:xfrm>
          <a:prstGeom prst="rect">
            <a:avLst/>
          </a:prstGeom>
          <a:noFill/>
        </p:spPr>
      </p:pic>
      <p:pic>
        <p:nvPicPr>
          <p:cNvPr id="57348" name="Picture 4" descr="http://upload.wikimedia.org/wikipedia/commons/thumb/8/88/Got1.jpg/200px-Got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2519556"/>
            <a:ext cx="2533646" cy="1976244"/>
          </a:xfrm>
          <a:prstGeom prst="rect">
            <a:avLst/>
          </a:prstGeom>
          <a:noFill/>
        </p:spPr>
      </p:pic>
      <p:pic>
        <p:nvPicPr>
          <p:cNvPr id="9" name="Picture 9" descr="johnson%20and%20gulf%20of%20tonki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848355" y="4495800"/>
            <a:ext cx="2800090" cy="2209800"/>
          </a:xfrm>
        </p:spPr>
      </p:pic>
    </p:spTree>
    <p:extLst>
      <p:ext uri="{BB962C8B-B14F-4D97-AF65-F5344CB8AC3E}">
        <p14:creationId xmlns:p14="http://schemas.microsoft.com/office/powerpoint/2010/main" val="3999195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" dur="1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457200"/>
            <a:ext cx="4267200" cy="4114800"/>
          </a:xfrm>
        </p:spPr>
        <p:txBody>
          <a:bodyPr>
            <a:noAutofit/>
          </a:bodyPr>
          <a:lstStyle/>
          <a:p>
            <a:pPr>
              <a:lnSpc>
                <a:spcPct val="75000"/>
              </a:lnSpc>
            </a:pPr>
            <a:r>
              <a:rPr lang="en-US" sz="2400" b="1" dirty="0" smtClean="0"/>
              <a:t>By end of 1965, </a:t>
            </a:r>
            <a:r>
              <a:rPr lang="en-US" sz="2400" b="1" dirty="0" smtClean="0">
                <a:solidFill>
                  <a:schemeClr val="tx2"/>
                </a:solidFill>
              </a:rPr>
              <a:t>180,000 American combat troops </a:t>
            </a:r>
            <a:r>
              <a:rPr lang="en-US" sz="2400" b="1" dirty="0" smtClean="0"/>
              <a:t>were fighting in Vietnam</a:t>
            </a:r>
          </a:p>
          <a:p>
            <a:pPr>
              <a:lnSpc>
                <a:spcPct val="75000"/>
              </a:lnSpc>
            </a:pPr>
            <a:endParaRPr lang="en-US" sz="2400" b="1" dirty="0" smtClean="0"/>
          </a:p>
          <a:p>
            <a:pPr>
              <a:lnSpc>
                <a:spcPct val="75000"/>
              </a:lnSpc>
            </a:pPr>
            <a:r>
              <a:rPr lang="en-US" sz="2400" b="1" dirty="0" smtClean="0"/>
              <a:t>Vietcong used </a:t>
            </a:r>
            <a:r>
              <a:rPr lang="en-US" sz="2400" b="1" dirty="0" smtClean="0">
                <a:solidFill>
                  <a:schemeClr val="tx2"/>
                </a:solidFill>
              </a:rPr>
              <a:t>guerilla tactics </a:t>
            </a:r>
            <a:r>
              <a:rPr lang="en-US" sz="2400" b="1" dirty="0" smtClean="0"/>
              <a:t>and blended in with local population </a:t>
            </a:r>
            <a:r>
              <a:rPr lang="en-US" sz="2400" b="1" dirty="0" smtClean="0">
                <a:hlinkClick r:id="rId3"/>
              </a:rPr>
              <a:t>http://goo.gl/cmdJ4</a:t>
            </a:r>
            <a:r>
              <a:rPr lang="en-US" sz="2400" b="1" dirty="0" smtClean="0"/>
              <a:t> </a:t>
            </a:r>
          </a:p>
          <a:p>
            <a:pPr>
              <a:lnSpc>
                <a:spcPct val="75000"/>
              </a:lnSpc>
            </a:pPr>
            <a:endParaRPr lang="en-US" sz="2400" b="1" dirty="0" smtClean="0"/>
          </a:p>
          <a:p>
            <a:pPr>
              <a:lnSpc>
                <a:spcPct val="75000"/>
              </a:lnSpc>
            </a:pPr>
            <a:r>
              <a:rPr lang="en-US" sz="2400" b="1" dirty="0" smtClean="0">
                <a:solidFill>
                  <a:schemeClr val="tx2"/>
                </a:solidFill>
              </a:rPr>
              <a:t>Ho Chi Minh Trail </a:t>
            </a:r>
            <a:r>
              <a:rPr lang="en-US" sz="2400" b="1" dirty="0" smtClean="0"/>
              <a:t>- a supply line that ran between North and South Vietnam through </a:t>
            </a:r>
            <a:r>
              <a:rPr lang="en-US" sz="2400" b="1" dirty="0" smtClean="0">
                <a:solidFill>
                  <a:srgbClr val="FFC000"/>
                </a:solidFill>
              </a:rPr>
              <a:t>Laos and Cambodia</a:t>
            </a:r>
          </a:p>
          <a:p>
            <a:pPr>
              <a:lnSpc>
                <a:spcPct val="75000"/>
              </a:lnSpc>
            </a:pPr>
            <a:endParaRPr lang="en-US" sz="2400" b="1" dirty="0" smtClean="0">
              <a:solidFill>
                <a:schemeClr val="tx2"/>
              </a:solidFill>
            </a:endParaRPr>
          </a:p>
          <a:p>
            <a:pPr>
              <a:lnSpc>
                <a:spcPct val="75000"/>
              </a:lnSpc>
            </a:pPr>
            <a:r>
              <a:rPr lang="en-US" sz="2400" b="1" dirty="0" smtClean="0">
                <a:solidFill>
                  <a:schemeClr val="tx2"/>
                </a:solidFill>
              </a:rPr>
              <a:t>Operation “Rolling Thunder” –</a:t>
            </a:r>
            <a:r>
              <a:rPr lang="en-US" sz="2400" b="1" dirty="0" smtClean="0"/>
              <a:t> 3 year bombing campaign against North Vietnam</a:t>
            </a:r>
            <a:endParaRPr lang="en-US" sz="2400" b="1" dirty="0" smtClean="0">
              <a:solidFill>
                <a:schemeClr val="tx2"/>
              </a:solidFill>
            </a:endParaRPr>
          </a:p>
          <a:p>
            <a:pPr>
              <a:lnSpc>
                <a:spcPct val="75000"/>
              </a:lnSpc>
              <a:buNone/>
            </a:pPr>
            <a:endParaRPr lang="en-US" sz="2000" b="1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hochimin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301766"/>
            <a:ext cx="3124200" cy="4485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0" name="Picture 2" descr="https://encrypted-tbn2.gstatic.com/images?q=tbn:ANd9GcSCU2qKJmxBjnIXgD2S2ROJGk0L4xGhlC-39x2Z4vsLf8Se4MM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228600"/>
            <a:ext cx="3860648" cy="220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46093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457200"/>
            <a:ext cx="4267200" cy="4114800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sz="2800" b="1" dirty="0" smtClean="0"/>
              <a:t>US tactics:</a:t>
            </a:r>
          </a:p>
          <a:p>
            <a:pPr lvl="1">
              <a:lnSpc>
                <a:spcPct val="75000"/>
              </a:lnSpc>
            </a:pPr>
            <a:r>
              <a:rPr lang="en-US" sz="2400" b="1" dirty="0" smtClean="0"/>
              <a:t> </a:t>
            </a:r>
            <a:r>
              <a:rPr lang="en-US" b="1" dirty="0" smtClean="0"/>
              <a:t>Troops began </a:t>
            </a:r>
            <a:r>
              <a:rPr lang="en-US" b="1" dirty="0" smtClean="0">
                <a:solidFill>
                  <a:schemeClr val="tx2"/>
                </a:solidFill>
              </a:rPr>
              <a:t>“search and destroy”</a:t>
            </a:r>
            <a:r>
              <a:rPr lang="en-US" b="1" dirty="0" smtClean="0"/>
              <a:t> missions</a:t>
            </a:r>
          </a:p>
          <a:p>
            <a:pPr lvl="1">
              <a:lnSpc>
                <a:spcPct val="75000"/>
              </a:lnSpc>
            </a:pPr>
            <a:endParaRPr lang="en-US" sz="1800" b="1" dirty="0" smtClean="0"/>
          </a:p>
          <a:p>
            <a:pPr lvl="1">
              <a:lnSpc>
                <a:spcPct val="75000"/>
              </a:lnSpc>
            </a:pPr>
            <a:r>
              <a:rPr lang="en-US" b="1" dirty="0" smtClean="0"/>
              <a:t>Airstrikes</a:t>
            </a:r>
          </a:p>
          <a:p>
            <a:pPr lvl="1">
              <a:lnSpc>
                <a:spcPct val="75000"/>
              </a:lnSpc>
            </a:pPr>
            <a:endParaRPr lang="en-US" sz="1800" b="1" dirty="0" smtClean="0"/>
          </a:p>
          <a:p>
            <a:pPr lvl="1">
              <a:lnSpc>
                <a:spcPct val="75000"/>
              </a:lnSpc>
            </a:pPr>
            <a:r>
              <a:rPr lang="en-US" b="1" dirty="0" smtClean="0">
                <a:solidFill>
                  <a:schemeClr val="tx2"/>
                </a:solidFill>
              </a:rPr>
              <a:t>Napalm </a:t>
            </a:r>
          </a:p>
          <a:p>
            <a:pPr lvl="1">
              <a:lnSpc>
                <a:spcPct val="75000"/>
              </a:lnSpc>
            </a:pPr>
            <a:endParaRPr lang="en-US" sz="2400" b="1" dirty="0" smtClean="0">
              <a:solidFill>
                <a:schemeClr val="tx2"/>
              </a:solidFill>
            </a:endParaRPr>
          </a:p>
          <a:p>
            <a:pPr lvl="1">
              <a:lnSpc>
                <a:spcPct val="75000"/>
              </a:lnSpc>
            </a:pPr>
            <a:r>
              <a:rPr lang="en-US" sz="2400" b="1" dirty="0" smtClean="0">
                <a:solidFill>
                  <a:schemeClr val="tx2"/>
                </a:solidFill>
              </a:rPr>
              <a:t>Agent Orange</a:t>
            </a:r>
          </a:p>
          <a:p>
            <a:pPr>
              <a:lnSpc>
                <a:spcPct val="75000"/>
              </a:lnSpc>
              <a:buNone/>
            </a:pPr>
            <a:endParaRPr lang="en-US" sz="2000" b="1" dirty="0" smtClean="0"/>
          </a:p>
        </p:txBody>
      </p:sp>
      <p:pic>
        <p:nvPicPr>
          <p:cNvPr id="6152" name="Picture 8" descr="File:Vietconghuntcr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6512" y="152400"/>
            <a:ext cx="3085983" cy="2948173"/>
          </a:xfrm>
          <a:prstGeom prst="rect">
            <a:avLst/>
          </a:prstGeom>
          <a:noFill/>
        </p:spPr>
      </p:pic>
      <p:pic>
        <p:nvPicPr>
          <p:cNvPr id="6154" name="Picture 10" descr="File:US riverboat using napalm in Vietna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962400"/>
            <a:ext cx="3651411" cy="2438400"/>
          </a:xfrm>
          <a:prstGeom prst="rect">
            <a:avLst/>
          </a:prstGeom>
          <a:noFill/>
        </p:spPr>
      </p:pic>
      <p:pic>
        <p:nvPicPr>
          <p:cNvPr id="6158" name="Picture 14" descr="File:US-Huey-helicopter-spraying-Agent-Orange-in-Vietna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700849"/>
            <a:ext cx="4495800" cy="3062764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863" y="1626486"/>
            <a:ext cx="2126674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02902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457200"/>
            <a:ext cx="4267200" cy="5562600"/>
          </a:xfrm>
        </p:spPr>
        <p:txBody>
          <a:bodyPr>
            <a:noAutofit/>
          </a:bodyPr>
          <a:lstStyle/>
          <a:p>
            <a:pPr>
              <a:lnSpc>
                <a:spcPct val="75000"/>
              </a:lnSpc>
            </a:pPr>
            <a:r>
              <a:rPr lang="en-US" sz="2800" b="1" dirty="0" smtClean="0">
                <a:solidFill>
                  <a:schemeClr val="tx2"/>
                </a:solidFill>
              </a:rPr>
              <a:t>“Credibility Gap” </a:t>
            </a:r>
            <a:r>
              <a:rPr lang="en-US" sz="2800" b="1" dirty="0" smtClean="0"/>
              <a:t>– difference between what the US </a:t>
            </a:r>
            <a:r>
              <a:rPr lang="en-US" sz="2800" b="1" dirty="0" smtClean="0">
                <a:solidFill>
                  <a:srgbClr val="FFC000"/>
                </a:solidFill>
              </a:rPr>
              <a:t>government said </a:t>
            </a:r>
            <a:r>
              <a:rPr lang="en-US" sz="2800" b="1" dirty="0" smtClean="0"/>
              <a:t>and what </a:t>
            </a:r>
            <a:r>
              <a:rPr lang="en-US" sz="2800" b="1" dirty="0" smtClean="0">
                <a:solidFill>
                  <a:srgbClr val="FFC000"/>
                </a:solidFill>
              </a:rPr>
              <a:t>people saw </a:t>
            </a:r>
            <a:r>
              <a:rPr lang="en-US" sz="2800" b="1" dirty="0" smtClean="0"/>
              <a:t>and heard on TV about the war</a:t>
            </a:r>
          </a:p>
          <a:p>
            <a:pPr>
              <a:lnSpc>
                <a:spcPct val="75000"/>
              </a:lnSpc>
            </a:pPr>
            <a:endParaRPr lang="en-US" sz="2800" b="1" dirty="0" smtClean="0"/>
          </a:p>
          <a:p>
            <a:pPr>
              <a:lnSpc>
                <a:spcPct val="75000"/>
              </a:lnSpc>
            </a:pPr>
            <a:r>
              <a:rPr lang="en-US" sz="2800" b="1" dirty="0" smtClean="0"/>
              <a:t>January 30, 1968: </a:t>
            </a:r>
            <a:r>
              <a:rPr lang="en-US" sz="2800" b="1" dirty="0" smtClean="0">
                <a:solidFill>
                  <a:schemeClr val="tx2"/>
                </a:solidFill>
              </a:rPr>
              <a:t>Tet Offensive</a:t>
            </a:r>
            <a:r>
              <a:rPr lang="en-US" sz="2800" b="1" dirty="0" smtClean="0"/>
              <a:t>, a surprise communist offensive on a major Vietnamese </a:t>
            </a:r>
            <a:r>
              <a:rPr lang="en-US" sz="2800" b="1" dirty="0" smtClean="0"/>
              <a:t>holiday</a:t>
            </a:r>
            <a:endParaRPr lang="en-US" sz="1100" b="1" dirty="0" smtClean="0"/>
          </a:p>
          <a:p>
            <a:pPr lvl="1">
              <a:lnSpc>
                <a:spcPct val="75000"/>
              </a:lnSpc>
            </a:pPr>
            <a:r>
              <a:rPr lang="en-US" b="1" dirty="0" smtClean="0"/>
              <a:t>Militarily </a:t>
            </a:r>
            <a:r>
              <a:rPr lang="en-US" b="1" dirty="0" smtClean="0">
                <a:solidFill>
                  <a:srgbClr val="FFC000"/>
                </a:solidFill>
              </a:rPr>
              <a:t>unsuccessful</a:t>
            </a:r>
            <a:r>
              <a:rPr lang="en-US" b="1" dirty="0" smtClean="0"/>
              <a:t> but </a:t>
            </a:r>
            <a:r>
              <a:rPr lang="en-US" b="1" dirty="0" smtClean="0">
                <a:solidFill>
                  <a:srgbClr val="FFFF00"/>
                </a:solidFill>
              </a:rPr>
              <a:t>TV images </a:t>
            </a:r>
            <a:r>
              <a:rPr lang="en-US" b="1" dirty="0" smtClean="0"/>
              <a:t>made it </a:t>
            </a:r>
            <a:r>
              <a:rPr lang="en-US" b="1" dirty="0" smtClean="0">
                <a:solidFill>
                  <a:srgbClr val="FFC000"/>
                </a:solidFill>
              </a:rPr>
              <a:t>seem like war was </a:t>
            </a:r>
            <a:r>
              <a:rPr lang="en-US" b="1" dirty="0" smtClean="0">
                <a:solidFill>
                  <a:srgbClr val="FFC000"/>
                </a:solidFill>
              </a:rPr>
              <a:t>lost</a:t>
            </a:r>
          </a:p>
          <a:p>
            <a:pPr lvl="1">
              <a:lnSpc>
                <a:spcPct val="75000"/>
              </a:lnSpc>
            </a:pPr>
            <a:r>
              <a:rPr lang="en-US" b="1" dirty="0" smtClean="0"/>
              <a:t>“War is Unwinnable”</a:t>
            </a:r>
            <a:endParaRPr lang="en-US" b="1" dirty="0" smtClean="0"/>
          </a:p>
        </p:txBody>
      </p:sp>
      <p:pic>
        <p:nvPicPr>
          <p:cNvPr id="7176" name="Picture 8" descr="http://www.marxist.com/images/stories/asia/vietnam/tet-offensive-targe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6522" y="2258843"/>
            <a:ext cx="3462231" cy="4472049"/>
          </a:xfrm>
          <a:prstGeom prst="rect">
            <a:avLst/>
          </a:prstGeom>
          <a:noFill/>
        </p:spPr>
      </p:pic>
      <p:pic>
        <p:nvPicPr>
          <p:cNvPr id="18434" name="Picture 2" descr="http://i0.wp.com/listverse.com/wp-content/uploads/2013/11/vietnam-wounded-soldiers-e1384725560321.jpg?resize=632%2C35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52400"/>
            <a:ext cx="3711539" cy="20906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46345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2400"/>
            <a:ext cx="4876800" cy="6705600"/>
          </a:xfrm>
        </p:spPr>
        <p:txBody>
          <a:bodyPr/>
          <a:lstStyle/>
          <a:p>
            <a:r>
              <a:rPr lang="en-US" sz="2800" b="1" dirty="0" smtClean="0"/>
              <a:t>Vietnam was the first </a:t>
            </a:r>
            <a:r>
              <a:rPr lang="en-US" sz="2800" b="1" dirty="0" smtClean="0">
                <a:solidFill>
                  <a:schemeClr val="tx2"/>
                </a:solidFill>
              </a:rPr>
              <a:t>“TV War”</a:t>
            </a:r>
          </a:p>
          <a:p>
            <a:endParaRPr lang="en-US" sz="1200" b="1" dirty="0" smtClean="0"/>
          </a:p>
          <a:p>
            <a:r>
              <a:rPr lang="en-US" sz="2800" b="1" dirty="0" smtClean="0"/>
              <a:t>Viewers saw American atrocities at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My Lai</a:t>
            </a:r>
            <a:r>
              <a:rPr lang="en-US" sz="2800" b="1" dirty="0" smtClean="0"/>
              <a:t> and the destruction caused by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napalm</a:t>
            </a:r>
            <a:r>
              <a:rPr lang="en-US" sz="2800" b="1" dirty="0" smtClean="0"/>
              <a:t> and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Agent Orange</a:t>
            </a:r>
          </a:p>
          <a:p>
            <a:endParaRPr lang="en-US" sz="2800" b="1" dirty="0" smtClean="0"/>
          </a:p>
        </p:txBody>
      </p:sp>
      <p:pic>
        <p:nvPicPr>
          <p:cNvPr id="40970" name="Picture 10" descr="my-lai-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57800" y="228600"/>
            <a:ext cx="2043113" cy="2933700"/>
          </a:xfrm>
        </p:spPr>
      </p:pic>
      <p:pic>
        <p:nvPicPr>
          <p:cNvPr id="40971" name="Picture 11" descr="mylai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7200" y="3505200"/>
            <a:ext cx="4038600" cy="2857500"/>
          </a:xfrm>
        </p:spPr>
      </p:pic>
      <p:pic>
        <p:nvPicPr>
          <p:cNvPr id="40972" name="Picture 12" descr="kimphuc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276600"/>
            <a:ext cx="4481513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934200" y="2133600"/>
            <a:ext cx="2819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hlinkClick r:id="rId6"/>
              </a:rPr>
              <a:t>http://goo.gl/RNJ6d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507" y="0"/>
            <a:ext cx="1376806" cy="1890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5394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" dur="1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685</Words>
  <Application>Microsoft Office PowerPoint</Application>
  <PresentationFormat>On-screen Show (4:3)</PresentationFormat>
  <Paragraphs>93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The Vietnam War Years 1945-1975</vt:lpstr>
      <vt:lpstr>Phase 1 – War of Independence vs. France 1945-1954</vt:lpstr>
      <vt:lpstr>PHASE 2 – AMERICAN ESCALATION AND MILITARY INVOLVEMENT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PHASE 3 – THE NIXON YEARS</vt:lpstr>
      <vt:lpstr>PowerPoint Presentation</vt:lpstr>
      <vt:lpstr>PHASE 4 – VIETNAMESE CIVIL WAR, 1973-75</vt:lpstr>
      <vt:lpstr>IMPACTS OF THE WAR</vt:lpstr>
      <vt:lpstr>IMPACTS OF THE WAR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Jacobs</dc:creator>
  <cp:lastModifiedBy>Jessica Jacobs</cp:lastModifiedBy>
  <cp:revision>5</cp:revision>
  <dcterms:created xsi:type="dcterms:W3CDTF">2017-05-31T14:52:03Z</dcterms:created>
  <dcterms:modified xsi:type="dcterms:W3CDTF">2017-05-31T17:06:28Z</dcterms:modified>
</cp:coreProperties>
</file>