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handoutMasterIdLst>
    <p:handoutMasterId r:id="rId32"/>
  </p:handoutMasterIdLst>
  <p:sldIdLst>
    <p:sldId id="256" r:id="rId7"/>
    <p:sldId id="257" r:id="rId8"/>
    <p:sldId id="258" r:id="rId9"/>
    <p:sldId id="259" r:id="rId10"/>
    <p:sldId id="268" r:id="rId11"/>
    <p:sldId id="269" r:id="rId12"/>
    <p:sldId id="270" r:id="rId13"/>
    <p:sldId id="261" r:id="rId14"/>
    <p:sldId id="272" r:id="rId15"/>
    <p:sldId id="271" r:id="rId16"/>
    <p:sldId id="273" r:id="rId17"/>
    <p:sldId id="274" r:id="rId18"/>
    <p:sldId id="288" r:id="rId19"/>
    <p:sldId id="275" r:id="rId20"/>
    <p:sldId id="276" r:id="rId21"/>
    <p:sldId id="278" r:id="rId22"/>
    <p:sldId id="280" r:id="rId23"/>
    <p:sldId id="281" r:id="rId24"/>
    <p:sldId id="279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6C53190-349A-4433-BEEA-EBCA13BCEA3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80ACB41-49FD-44D4-8081-64F61946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8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048A-0CAA-40B5-8231-0AFB9F1698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5916-C1E3-453F-BB6B-9BF7610072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6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AAFFE-BE2E-450D-801C-0DF1C69F42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8630-0FAF-4C2E-AE0C-3CDC006291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B4208-4B94-4988-A603-9245F104D6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9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98F9-1F42-4C32-A28E-8640F6A39C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5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94D8-88E5-4F44-B39C-99B0921AD7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2E01-B5BB-45F2-9643-47EF6590FC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44D0-38B5-4CA4-BEE3-52F78902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02DC-D469-4188-A6E7-78FBB46F63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7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3DD0-EC53-4773-A32D-8D07119374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1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45B7-CA81-4FC5-93B8-DBD9ECE0D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524-4295-47C2-ADB8-07983C6DA2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1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7D-A6D6-4886-8BB7-A7CB0DE0D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80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7DAA-C4FF-4870-A9DE-FA8DB9A18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50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BD88-68D6-437E-BFBE-D10F7DFB48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4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6B3E-89B4-432E-A554-2A68DE5AF2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66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59F-3C1B-4703-98D1-8DF5C0548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4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7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B32F-4B62-4849-B565-591A4DCFC0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89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C55-F5A1-43A9-8983-9C28079306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0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933C-5548-4788-BB29-7119E3122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7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498A-F340-4E4F-8EBD-7D8083209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0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3986-CCE3-4B07-B80B-E1B51C4A81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84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FC9A-7319-40FE-B79D-59784610F7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91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909-505A-46F3-B359-1BC33C2BC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48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524-4295-47C2-ADB8-07983C6DA2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9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7D-A6D6-4886-8BB7-A7CB0DE0D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22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7DAA-C4FF-4870-A9DE-FA8DB9A18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5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BD88-68D6-437E-BFBE-D10F7DFB48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38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6B3E-89B4-432E-A554-2A68DE5AF2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81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59F-3C1B-4703-98D1-8DF5C0548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86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B32F-4B62-4849-B565-591A4DCFC0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1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C55-F5A1-43A9-8983-9C28079306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69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933C-5548-4788-BB29-7119E3122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498A-F340-4E4F-8EBD-7D8083209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91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3986-CCE3-4B07-B80B-E1B51C4A81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0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FC9A-7319-40FE-B79D-59784610F7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909-505A-46F3-B359-1BC33C2BC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3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09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524-4295-47C2-ADB8-07983C6DA2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78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7D-A6D6-4886-8BB7-A7CB0DE0D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24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7DAA-C4FF-4870-A9DE-FA8DB9A18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50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BD88-68D6-437E-BFBE-D10F7DFB48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2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6B3E-89B4-432E-A554-2A68DE5AF2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22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59F-3C1B-4703-98D1-8DF5C0548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95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B32F-4B62-4849-B565-591A4DCFC0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07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C55-F5A1-43A9-8983-9C28079306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2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933C-5548-4788-BB29-7119E3122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93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498A-F340-4E4F-8EBD-7D8083209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7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4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3986-CCE3-4B07-B80B-E1B51C4A81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0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FC9A-7319-40FE-B79D-59784610F7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26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909-505A-46F3-B359-1BC33C2BC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68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524-4295-47C2-ADB8-07983C6DA2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30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7D-A6D6-4886-8BB7-A7CB0DE0D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02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7DAA-C4FF-4870-A9DE-FA8DB9A18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04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BD88-68D6-437E-BFBE-D10F7DFB48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32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6B3E-89B4-432E-A554-2A68DE5AF2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D59F-3C1B-4703-98D1-8DF5C0548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7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B32F-4B62-4849-B565-591A4DCFC0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36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BC55-F5A1-43A9-8983-9C28079306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06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933C-5548-4788-BB29-7119E3122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8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498A-F340-4E4F-8EBD-7D8083209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0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3986-CCE3-4B07-B80B-E1B51C4A81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444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FC9A-7319-40FE-B79D-59784610F7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94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909-505A-46F3-B359-1BC33C2BC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A367-9461-4AB2-A049-96D1CF168622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391B-F722-4A8A-A9D5-99598211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4FF52-2961-4530-AF33-7BBE7EA8695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40B34-8574-4869-B1D5-62743877F4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3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40B34-8574-4869-B1D5-62743877F4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3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40B34-8574-4869-B1D5-62743877F4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0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40B34-8574-4869-B1D5-62743877F4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f/fe/China_Qing_Dynasty_Flag_1889.svg" TargetMode="Externa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iki.theplaz.com/w/images/China_Sphere_of_Influence_Textbook.JPG" TargetMode="Externa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Imperialism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U.S. involvement in Latin America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U.S. fights Spanish in Spanish-American War (U.S. wins) 1898</a:t>
            </a:r>
          </a:p>
          <a:p>
            <a:pPr lvl="1" eaLnBrk="1" hangingPunct="1"/>
            <a:r>
              <a:rPr lang="en-US" altLang="en-US" dirty="0" smtClean="0"/>
              <a:t>Cuba becomes U.S. protectorate</a:t>
            </a:r>
          </a:p>
          <a:p>
            <a:pPr lvl="1" eaLnBrk="1" hangingPunct="1"/>
            <a:r>
              <a:rPr lang="en-US" altLang="en-US" dirty="0" smtClean="0"/>
              <a:t>Puerto Rico annexed to the U.S.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4" descr="span amer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276600"/>
            <a:ext cx="52673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30137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9599"/>
          <a:stretch>
            <a:fillRect/>
          </a:stretch>
        </p:blipFill>
        <p:spPr bwMode="auto">
          <a:xfrm>
            <a:off x="0" y="3494088"/>
            <a:ext cx="416242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U.S. supports Panama rebellion that allowed Panama to separate from </a:t>
            </a:r>
            <a:r>
              <a:rPr lang="en-US" altLang="en-US" sz="2800" dirty="0" smtClean="0"/>
              <a:t>Colombia</a:t>
            </a:r>
          </a:p>
          <a:p>
            <a:pPr eaLnBrk="1" hangingPunct="1"/>
            <a:r>
              <a:rPr lang="en-US" altLang="en-US" sz="2800" dirty="0" smtClean="0"/>
              <a:t>Result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dirty="0" smtClean="0"/>
              <a:t>U.S</a:t>
            </a:r>
            <a:r>
              <a:rPr lang="en-US" altLang="en-US" sz="2800" dirty="0" smtClean="0"/>
              <a:t>. builds Panama Canal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10244" name="Picture 5" descr="uncles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9700" y="0"/>
            <a:ext cx="51943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Many Latin American nations began to resent the “big bully” to the north.</a:t>
            </a:r>
          </a:p>
        </p:txBody>
      </p:sp>
      <p:pic>
        <p:nvPicPr>
          <p:cNvPr id="11267" name="Picture 4" descr="US_troops_philipp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11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40943"/>
            <a:ext cx="5410200" cy="94456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Asia</a:t>
            </a:r>
            <a:endParaRPr lang="en-US" sz="5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8010"/>
            <a:ext cx="6400800" cy="60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Decline of the Qing Dynasty</a:t>
            </a:r>
            <a:r>
              <a:rPr lang="en-US" altLang="en-US" smtClean="0"/>
              <a:t>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2400" y="1371600"/>
            <a:ext cx="35814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Finally, China experiencing contact with the west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China’s increasing population leads to unrest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Chinese Govt. full of corruption and not willing to change.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4400" y="685800"/>
            <a:ext cx="762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smtClean="0">
              <a:solidFill>
                <a:srgbClr val="000000"/>
              </a:solidFill>
            </a:endParaRPr>
          </a:p>
        </p:txBody>
      </p:sp>
      <p:pic>
        <p:nvPicPr>
          <p:cNvPr id="17413" name="Picture 15" descr="Image:China Qing Dynasty Flag 1889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4038600" y="50292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Flag of the Qing Dynasty 1889</a:t>
            </a:r>
          </a:p>
        </p:txBody>
      </p:sp>
    </p:spTree>
    <p:extLst>
      <p:ext uri="{BB962C8B-B14F-4D97-AF65-F5344CB8AC3E}">
        <p14:creationId xmlns:p14="http://schemas.microsoft.com/office/powerpoint/2010/main" val="30343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706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FF66"/>
                </a:solidFill>
              </a:rPr>
              <a:t>Opium War </a:t>
            </a:r>
            <a:br>
              <a:rPr lang="en-US" altLang="en-US" smtClean="0">
                <a:solidFill>
                  <a:srgbClr val="66FF66"/>
                </a:solidFill>
              </a:rPr>
            </a:br>
            <a:r>
              <a:rPr lang="en-US" altLang="en-US" smtClean="0">
                <a:solidFill>
                  <a:srgbClr val="66FF66"/>
                </a:solidFill>
              </a:rPr>
              <a:t>(1839-1842)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7912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66FF66"/>
                </a:solidFill>
              </a:rPr>
              <a:t>GB wanted more access to </a:t>
            </a:r>
            <a:r>
              <a:rPr lang="en-US" altLang="en-US" sz="2400" dirty="0" smtClean="0">
                <a:solidFill>
                  <a:srgbClr val="66FF66"/>
                </a:solidFill>
              </a:rPr>
              <a:t>trade and had a trade deficit with China.   </a:t>
            </a:r>
            <a:endParaRPr lang="en-US" altLang="en-US" sz="2400" dirty="0" smtClean="0">
              <a:solidFill>
                <a:srgbClr val="66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&gt;Chinese said </a:t>
            </a:r>
            <a:r>
              <a:rPr lang="en-US" altLang="en-US" sz="2400" dirty="0" smtClean="0">
                <a:solidFill>
                  <a:srgbClr val="66FF66"/>
                </a:solidFill>
              </a:rPr>
              <a:t>No on more access to trade</a:t>
            </a:r>
            <a:endParaRPr lang="en-US" altLang="en-US" sz="2400" dirty="0" smtClean="0">
              <a:solidFill>
                <a:srgbClr val="66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	</a:t>
            </a:r>
            <a:r>
              <a:rPr lang="en-US" altLang="en-US" sz="2400" dirty="0" smtClean="0">
                <a:solidFill>
                  <a:srgbClr val="66FF66"/>
                </a:solidFill>
              </a:rPr>
              <a:t>&gt; due to GB </a:t>
            </a:r>
            <a:r>
              <a:rPr lang="en-US" altLang="en-US" sz="2400" dirty="0" smtClean="0">
                <a:solidFill>
                  <a:srgbClr val="66FF66"/>
                </a:solidFill>
              </a:rPr>
              <a:t>trade deficit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		</a:t>
            </a:r>
            <a:r>
              <a:rPr lang="en-US" altLang="en-US" sz="2400" dirty="0" smtClean="0">
                <a:solidFill>
                  <a:srgbClr val="66FF66"/>
                </a:solidFill>
              </a:rPr>
              <a:t>&gt;GB Began </a:t>
            </a:r>
            <a:r>
              <a:rPr lang="en-US" altLang="en-US" sz="2400" dirty="0" smtClean="0">
                <a:solidFill>
                  <a:srgbClr val="66FF66"/>
                </a:solidFill>
              </a:rPr>
              <a:t>selling opium in 			China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66FF66"/>
                </a:solidFill>
              </a:rPr>
              <a:t>China asked them to stop, GB said no.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66FF66"/>
                </a:solidFill>
              </a:rPr>
              <a:t>War was short and GB </a:t>
            </a:r>
            <a:r>
              <a:rPr lang="en-US" altLang="en-US" sz="2400" dirty="0" smtClean="0">
                <a:solidFill>
                  <a:srgbClr val="66FF66"/>
                </a:solidFill>
              </a:rPr>
              <a:t>won:</a:t>
            </a:r>
            <a:endParaRPr lang="en-US" altLang="en-US" sz="2400" dirty="0" smtClean="0">
              <a:solidFill>
                <a:srgbClr val="66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</a:t>
            </a:r>
            <a:r>
              <a:rPr lang="en-US" altLang="en-US" sz="2400" dirty="0" smtClean="0">
                <a:solidFill>
                  <a:srgbClr val="66FF66"/>
                </a:solidFill>
              </a:rPr>
              <a:t>	*</a:t>
            </a:r>
            <a:r>
              <a:rPr lang="en-US" altLang="en-US" sz="2400" dirty="0" smtClean="0">
                <a:solidFill>
                  <a:srgbClr val="66FF66"/>
                </a:solidFill>
              </a:rPr>
              <a:t>Access to more trading ports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</a:t>
            </a:r>
            <a:r>
              <a:rPr lang="en-US" altLang="en-US" sz="2400" dirty="0" smtClean="0">
                <a:solidFill>
                  <a:srgbClr val="66FF66"/>
                </a:solidFill>
              </a:rPr>
              <a:t>	*</a:t>
            </a:r>
            <a:r>
              <a:rPr lang="en-US" altLang="en-US" sz="2400" dirty="0" smtClean="0">
                <a:solidFill>
                  <a:srgbClr val="66FF66"/>
                </a:solidFill>
              </a:rPr>
              <a:t>Lower taxes on British goods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66FF66"/>
                </a:solidFill>
              </a:rPr>
              <a:t>	</a:t>
            </a:r>
            <a:r>
              <a:rPr lang="en-US" altLang="en-US" sz="2400" dirty="0" smtClean="0">
                <a:solidFill>
                  <a:srgbClr val="66FF66"/>
                </a:solidFill>
              </a:rPr>
              <a:t>	*</a:t>
            </a:r>
            <a:r>
              <a:rPr lang="en-US" altLang="en-US" sz="2400" dirty="0" smtClean="0">
                <a:solidFill>
                  <a:srgbClr val="66FF66"/>
                </a:solidFill>
              </a:rPr>
              <a:t>Hong Kong                         </a:t>
            </a:r>
          </a:p>
        </p:txBody>
      </p:sp>
      <p:pic>
        <p:nvPicPr>
          <p:cNvPr id="18436" name="Picture 5" descr="op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24300"/>
            <a:ext cx="29051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lava451ba7862a0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3248025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152400"/>
            <a:ext cx="6720955" cy="1112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		</a:t>
            </a:r>
            <a:r>
              <a:rPr lang="en-US" altLang="en-US" u="sng" dirty="0" smtClean="0"/>
              <a:t>Extraterritoriality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400550" cy="3124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Sections of town not under Chinese control.</a:t>
            </a:r>
          </a:p>
          <a:p>
            <a:pPr eaLnBrk="1" hangingPunct="1"/>
            <a:r>
              <a:rPr lang="en-US" altLang="en-US" sz="2800" dirty="0" smtClean="0"/>
              <a:t>Example:  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Hong </a:t>
            </a:r>
            <a:r>
              <a:rPr lang="en-US" altLang="en-US" sz="2400" dirty="0" smtClean="0"/>
              <a:t>Kong under British Rule until 1997</a:t>
            </a:r>
            <a:endParaRPr lang="en-US" altLang="en-US" sz="2400" dirty="0" smtClean="0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4343400" y="6338887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Hong Kong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73" y="457200"/>
            <a:ext cx="416858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12" y="42005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4000500"/>
            <a:ext cx="5397886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4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Spheres of Influence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1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Many countries in China now.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Areas occupied allow exclusive trading rights to that country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Gathering countries/territories outside of your country.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2532" name="Picture 7" descr="File:China Sphere of Influence Text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75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8763000" cy="10969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Open Door Policy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U.S. policy/treaty</a:t>
            </a:r>
          </a:p>
          <a:p>
            <a:pPr eaLnBrk="1" hangingPunct="1"/>
            <a:r>
              <a:rPr lang="en-US" altLang="en-US" dirty="0" smtClean="0"/>
              <a:t>Stabilized Chinese Economy/Markets</a:t>
            </a:r>
          </a:p>
          <a:p>
            <a:pPr eaLnBrk="1" hangingPunct="1"/>
            <a:r>
              <a:rPr lang="en-US" altLang="en-US" i="1" dirty="0" smtClean="0"/>
              <a:t>Technically</a:t>
            </a:r>
            <a:r>
              <a:rPr lang="en-US" altLang="en-US" dirty="0" smtClean="0"/>
              <a:t> put end to spheres of influence</a:t>
            </a:r>
          </a:p>
        </p:txBody>
      </p:sp>
      <p:pic>
        <p:nvPicPr>
          <p:cNvPr id="23556" name="Picture 7" descr="berringer_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379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Tai Ping Rebellion (1850-1864)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105400" cy="5257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Christian converts 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Wanted to overthrow Qing dynasty and wanted reform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20 </a:t>
            </a:r>
            <a:r>
              <a:rPr lang="en-US" altLang="en-US" sz="2800" dirty="0" smtClean="0">
                <a:solidFill>
                  <a:schemeClr val="bg1"/>
                </a:solidFill>
              </a:rPr>
              <a:t>million die in Civil War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Very bloody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Europe eventually intervenes to help the Chinese Govt.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84779"/>
            <a:ext cx="174605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50" y="4572000"/>
            <a:ext cx="469215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Causes for Imperialism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Source of raw materials (natural resources) for industrial economies.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Markets for those industrial economies’ products.</a:t>
            </a:r>
          </a:p>
        </p:txBody>
      </p:sp>
      <p:pic>
        <p:nvPicPr>
          <p:cNvPr id="3076" name="Picture 5" descr="002-0725213018-Imperi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14800"/>
            <a:ext cx="3481136" cy="341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10" descr="devil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81948" cy="433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Boxer Rebellion (1900)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Secret Organization called Society of Harmonious Fists.</a:t>
            </a:r>
          </a:p>
          <a:p>
            <a:pPr eaLnBrk="1" hangingPunct="1"/>
            <a:r>
              <a:rPr lang="en-US" altLang="en-US" sz="2800" dirty="0" smtClean="0"/>
              <a:t>Rebellion- Killing of foreign missionaries and representatives.</a:t>
            </a:r>
          </a:p>
          <a:p>
            <a:pPr eaLnBrk="1" hangingPunct="1"/>
            <a:r>
              <a:rPr lang="en-US" altLang="en-US" sz="2800" dirty="0" smtClean="0"/>
              <a:t>A Coalition (European) responded and crushed them.</a:t>
            </a:r>
          </a:p>
        </p:txBody>
      </p:sp>
      <p:pic>
        <p:nvPicPr>
          <p:cNvPr id="24580" name="Picture 5" descr="250px-Boxer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8443" y="152400"/>
            <a:ext cx="1981200" cy="235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4329113" cy="14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34686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28" y="4609269"/>
            <a:ext cx="3422372" cy="22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Sun Yat-Sen</a:t>
            </a:r>
          </a:p>
        </p:txBody>
      </p:sp>
      <p:pic>
        <p:nvPicPr>
          <p:cNvPr id="25603" name="Picture 5" descr="image?id=9175&amp;rendTypeId=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295400"/>
            <a:ext cx="31115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46482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Formed Nationalist Party</a:t>
            </a:r>
            <a:r>
              <a:rPr lang="en-US" altLang="en-US" sz="2800" dirty="0" smtClean="0">
                <a:solidFill>
                  <a:srgbClr val="FFFFFF"/>
                </a:solidFill>
                <a:sym typeface="Wingdings" pitchFamily="2" charset="2"/>
              </a:rPr>
              <a:t> democratic</a:t>
            </a:r>
            <a:endParaRPr lang="en-US" altLang="en-US" sz="2800" dirty="0" smtClean="0">
              <a:solidFill>
                <a:srgbClr val="FFFFFF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1911- Organized uprising which led to the end of the Qing Dynasty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Now China suffering from Instability and Civil War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Did not change political or social order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</a:rPr>
              <a:t>**During WWI- European powers unable to continue domination of Chinese markets</a:t>
            </a:r>
          </a:p>
        </p:txBody>
      </p:sp>
    </p:spTree>
    <p:extLst>
      <p:ext uri="{BB962C8B-B14F-4D97-AF65-F5344CB8AC3E}">
        <p14:creationId xmlns:p14="http://schemas.microsoft.com/office/powerpoint/2010/main" val="2334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Japan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181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Industrialized early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Western nations want to trade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Desires for westernization resisted by some (Samurai)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Japanese government officials began to study and implement western practices (Meiji Restoration)</a:t>
            </a:r>
          </a:p>
        </p:txBody>
      </p:sp>
      <p:pic>
        <p:nvPicPr>
          <p:cNvPr id="26628" name="Picture 7" descr="samu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28600"/>
            <a:ext cx="39592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Europeans in Japan during the Meiji Rest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8500"/>
            <a:ext cx="29146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3733800" y="6019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Europeans in Japan during Meiji Restoration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191000" y="2286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The Samurai</a:t>
            </a:r>
          </a:p>
        </p:txBody>
      </p:sp>
    </p:spTree>
    <p:extLst>
      <p:ext uri="{BB962C8B-B14F-4D97-AF65-F5344CB8AC3E}">
        <p14:creationId xmlns:p14="http://schemas.microsoft.com/office/powerpoint/2010/main" val="12860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581400" cy="1295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Japanese Imperialism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505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Move into Korea and China</a:t>
            </a:r>
          </a:p>
          <a:p>
            <a:pPr eaLnBrk="1" hangingPunct="1"/>
            <a:r>
              <a:rPr lang="en-US" altLang="en-US" dirty="0" smtClean="0"/>
              <a:t>War with Russia in 1904</a:t>
            </a:r>
          </a:p>
          <a:p>
            <a:pPr eaLnBrk="1" hangingPunct="1"/>
            <a:r>
              <a:rPr lang="en-US" altLang="en-US" dirty="0" smtClean="0"/>
              <a:t>Expansion of power in Asia (U.S. vs. Japan)</a:t>
            </a:r>
          </a:p>
        </p:txBody>
      </p:sp>
      <p:pic>
        <p:nvPicPr>
          <p:cNvPr id="27652" name="Picture 9" descr="image?id=1794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8600"/>
            <a:ext cx="558006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U.S. Relations with Japan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U.S. recognized role of Japan in Korea if Japan recognized American authority in Philippines.</a:t>
            </a:r>
          </a:p>
          <a:p>
            <a:pPr eaLnBrk="1" hangingPunct="1"/>
            <a:r>
              <a:rPr lang="en-US" altLang="en-US" dirty="0" smtClean="0"/>
              <a:t>1910 Japan annexed Korea</a:t>
            </a:r>
          </a:p>
          <a:p>
            <a:pPr eaLnBrk="1" hangingPunct="1"/>
            <a:r>
              <a:rPr lang="en-US" altLang="en-US" dirty="0" smtClean="0"/>
              <a:t>U.S. suspicious as Japan becomes World Power.</a:t>
            </a:r>
          </a:p>
        </p:txBody>
      </p:sp>
      <p:pic>
        <p:nvPicPr>
          <p:cNvPr id="28676" name="Picture 5" descr="yokoh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91013"/>
            <a:ext cx="52578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699" name="Picture 4" descr="fr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16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New Imperialism vs. Old Imperialism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143000"/>
            <a:ext cx="4876800" cy="4373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New = Direct control of colonies (Africa)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Economics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Power/prestige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Social Darwinism/racism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“White Man’s Burden”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Spread of Democracy and Capitalism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Strategic: Suez Canal, Panama Canal, Monroe Doctrine</a:t>
            </a:r>
          </a:p>
        </p:txBody>
      </p:sp>
      <p:pic>
        <p:nvPicPr>
          <p:cNvPr id="4100" name="Picture 5" descr="kramer_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43000"/>
            <a:ext cx="4122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British%20Imperialism%20Africa%20Political%20Cartoon%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42481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Resistance to Imperialism/ Colonialism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Ruling class did not want to lose power</a:t>
            </a:r>
          </a:p>
          <a:p>
            <a:pPr eaLnBrk="1" hangingPunct="1"/>
            <a:r>
              <a:rPr lang="en-US" altLang="en-US" dirty="0" smtClean="0"/>
              <a:t>Peasant revolts (plantation agriculture)</a:t>
            </a:r>
          </a:p>
          <a:p>
            <a:pPr eaLnBrk="1" hangingPunct="1"/>
            <a:r>
              <a:rPr lang="en-US" altLang="en-US" dirty="0" smtClean="0"/>
              <a:t>Westernized intellectuals (educated in society) organizing opposition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124" name="Picture 9" descr="w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67" y="1676400"/>
            <a:ext cx="379053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Latin America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029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Imperialized by Spain in the 1500s</a:t>
            </a:r>
          </a:p>
          <a:p>
            <a:pPr eaLnBrk="1" hangingPunct="1"/>
            <a:r>
              <a:rPr lang="en-US" altLang="en-US" dirty="0" smtClean="0"/>
              <a:t>Revolutionary ideas in Latin America were sparked by the successes of revolutions in North America and France</a:t>
            </a:r>
          </a:p>
        </p:txBody>
      </p:sp>
      <p:pic>
        <p:nvPicPr>
          <p:cNvPr id="3076" name="Picture 6" descr="hai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3444874"/>
            <a:ext cx="31289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199"/>
            <a:ext cx="3124200" cy="37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1171"/>
            <a:ext cx="3048000" cy="38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Mexico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Miguel </a:t>
            </a:r>
            <a:r>
              <a:rPr lang="en-US" altLang="en-US" sz="2800" dirty="0" smtClean="0"/>
              <a:t>Hidalgo-priest, influenced </a:t>
            </a:r>
            <a:r>
              <a:rPr lang="en-US" altLang="en-US" sz="2800" dirty="0" smtClean="0"/>
              <a:t>by French Revolution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rallied Native Americans and Mestizos to revolt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Formed mob army and attacked Spaniards on September 16, 1810 (still Mexico’s independence day)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4100" name="Picture 5" descr="father_hidal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219200"/>
            <a:ext cx="4610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441031" cy="25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88" y="3871913"/>
            <a:ext cx="459398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999" y="381000"/>
            <a:ext cx="8153400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Mexico independent from Spain in 1821.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0"/>
            <a:ext cx="6248400" cy="30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343400" cy="548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By the end of 1824, almost all of Latin America independent! 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30163"/>
            <a:ext cx="48006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562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Monroe Doctrine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7338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U.S. tells Europe that Western Hemisphere is off limits to colonization by European Powers</a:t>
            </a:r>
          </a:p>
          <a:p>
            <a:pPr eaLnBrk="1" hangingPunct="1"/>
            <a:r>
              <a:rPr lang="en-US" altLang="en-US" sz="2800" dirty="0" smtClean="0"/>
              <a:t>U.S. </a:t>
            </a:r>
            <a:r>
              <a:rPr lang="en-US" altLang="en-US" sz="2800" dirty="0" smtClean="0"/>
              <a:t>“gets” </a:t>
            </a:r>
            <a:r>
              <a:rPr lang="en-US" altLang="en-US" sz="2800" dirty="0" smtClean="0"/>
              <a:t>this side of the world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9220" name="Picture 5" descr="477px-James_Monroe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555" y="5012236"/>
            <a:ext cx="1468221" cy="1845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066800" y="6248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James Monroe</a:t>
            </a:r>
          </a:p>
        </p:txBody>
      </p:sp>
      <p:pic>
        <p:nvPicPr>
          <p:cNvPr id="9222" name="Picture 9" descr="169_02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73175"/>
            <a:ext cx="4598988" cy="513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585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Imperialism</vt:lpstr>
      <vt:lpstr>Causes for Imperialism</vt:lpstr>
      <vt:lpstr>New Imperialism vs. Old Imperialism</vt:lpstr>
      <vt:lpstr>Resistance to Imperialism/ Colonialism</vt:lpstr>
      <vt:lpstr>Latin America</vt:lpstr>
      <vt:lpstr>Mexico</vt:lpstr>
      <vt:lpstr>PowerPoint Presentation</vt:lpstr>
      <vt:lpstr>PowerPoint Presentation</vt:lpstr>
      <vt:lpstr>Monroe Doctrine</vt:lpstr>
      <vt:lpstr>U.S. involvement in Latin America</vt:lpstr>
      <vt:lpstr>PowerPoint Presentation</vt:lpstr>
      <vt:lpstr>PowerPoint Presentation</vt:lpstr>
      <vt:lpstr>Asia</vt:lpstr>
      <vt:lpstr>Decline of the Qing Dynasty </vt:lpstr>
      <vt:lpstr>Opium War  (1839-1842)</vt:lpstr>
      <vt:lpstr>  Extraterritoriality</vt:lpstr>
      <vt:lpstr>Spheres of Influence</vt:lpstr>
      <vt:lpstr>Open Door Policy </vt:lpstr>
      <vt:lpstr>Tai Ping Rebellion (1850-1864)</vt:lpstr>
      <vt:lpstr>Boxer Rebellion (1900)</vt:lpstr>
      <vt:lpstr>Sun Yat-Sen</vt:lpstr>
      <vt:lpstr>Japan</vt:lpstr>
      <vt:lpstr>Japanese Imperialism</vt:lpstr>
      <vt:lpstr>U.S. Relations with Japan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Jessica Jacobs</dc:creator>
  <cp:lastModifiedBy>Jessica Jacobs</cp:lastModifiedBy>
  <cp:revision>9</cp:revision>
  <cp:lastPrinted>2016-03-03T17:17:55Z</cp:lastPrinted>
  <dcterms:created xsi:type="dcterms:W3CDTF">2016-03-03T17:03:16Z</dcterms:created>
  <dcterms:modified xsi:type="dcterms:W3CDTF">2017-03-20T17:42:26Z</dcterms:modified>
</cp:coreProperties>
</file>